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58" r:id="rId4"/>
    <p:sldId id="259" r:id="rId5"/>
    <p:sldId id="260" r:id="rId6"/>
    <p:sldId id="261" r:id="rId7"/>
    <p:sldId id="274" r:id="rId8"/>
    <p:sldId id="265" r:id="rId9"/>
    <p:sldId id="262" r:id="rId10"/>
    <p:sldId id="266" r:id="rId11"/>
    <p:sldId id="276" r:id="rId12"/>
    <p:sldId id="263" r:id="rId13"/>
    <p:sldId id="267" r:id="rId14"/>
    <p:sldId id="278" r:id="rId15"/>
    <p:sldId id="264" r:id="rId16"/>
    <p:sldId id="268" r:id="rId17"/>
    <p:sldId id="269" r:id="rId1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6" d="100"/>
          <a:sy n="56" d="100"/>
        </p:scale>
        <p:origin x="100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3743D2-B8EB-429C-92A9-901CE0858D59}" type="datetimeFigureOut">
              <a:rPr kumimoji="1" lang="ja-JP" altLang="en-US" smtClean="0"/>
              <a:t>2024/9/27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6BC534-8943-4738-9078-578EBD0FF32F}" type="slidenum">
              <a:rPr kumimoji="1" lang="ja-JP" altLang="en-US" smtClean="0"/>
              <a:t>‹#›</a:t>
            </a:fld>
            <a:endParaRPr kumimoji="1" lang="ja-JP" altLang="en-US"/>
          </a:p>
        </p:txBody>
      </p:sp>
    </p:spTree>
    <p:extLst>
      <p:ext uri="{BB962C8B-B14F-4D97-AF65-F5344CB8AC3E}">
        <p14:creationId xmlns:p14="http://schemas.microsoft.com/office/powerpoint/2010/main" val="12198181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0F6BC534-8943-4738-9078-578EBD0FF32F}" type="slidenum">
              <a:rPr kumimoji="1" lang="ja-JP" altLang="en-US" smtClean="0"/>
              <a:t>11</a:t>
            </a:fld>
            <a:endParaRPr kumimoji="1" lang="ja-JP" altLang="en-US"/>
          </a:p>
        </p:txBody>
      </p:sp>
    </p:spTree>
    <p:extLst>
      <p:ext uri="{BB962C8B-B14F-4D97-AF65-F5344CB8AC3E}">
        <p14:creationId xmlns:p14="http://schemas.microsoft.com/office/powerpoint/2010/main" val="1860108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D02966-B4C4-51BF-DF7E-BE978BB8A962}"/>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4077BE51-4A66-1439-B774-8A66BF8DB6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3E4E6D8D-B682-89CE-4E21-9E17CDA7EE5D}"/>
              </a:ext>
            </a:extLst>
          </p:cNvPr>
          <p:cNvSpPr>
            <a:spLocks noGrp="1"/>
          </p:cNvSpPr>
          <p:nvPr>
            <p:ph type="dt" sz="half" idx="10"/>
          </p:nvPr>
        </p:nvSpPr>
        <p:spPr/>
        <p:txBody>
          <a:bodyPr/>
          <a:lstStyle/>
          <a:p>
            <a:fld id="{731F0CFB-C70B-4215-AD39-B43C56ED00B3}" type="datetimeFigureOut">
              <a:rPr kumimoji="1" lang="ja-JP" altLang="en-US" smtClean="0"/>
              <a:t>2024/9/27</a:t>
            </a:fld>
            <a:endParaRPr kumimoji="1" lang="ja-JP" altLang="en-US"/>
          </a:p>
        </p:txBody>
      </p:sp>
      <p:sp>
        <p:nvSpPr>
          <p:cNvPr id="5" name="フッター プレースホルダー 4">
            <a:extLst>
              <a:ext uri="{FF2B5EF4-FFF2-40B4-BE49-F238E27FC236}">
                <a16:creationId xmlns:a16="http://schemas.microsoft.com/office/drawing/2014/main" id="{1B21F1BB-476C-5116-C200-D4042391920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0196F2CB-1492-9E66-5D6F-509D8DE7F3DB}"/>
              </a:ext>
            </a:extLst>
          </p:cNvPr>
          <p:cNvSpPr>
            <a:spLocks noGrp="1"/>
          </p:cNvSpPr>
          <p:nvPr>
            <p:ph type="sldNum" sz="quarter" idx="12"/>
          </p:nvPr>
        </p:nvSpPr>
        <p:spPr/>
        <p:txBody>
          <a:body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3623790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B2A39E6-095B-DCD9-3E0E-CF830015C711}"/>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3E11BFD0-AC6A-CDF6-2EF6-DDF6A05236A2}"/>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307E256-3ABC-EE4C-0AD9-B15BBEC55845}"/>
              </a:ext>
            </a:extLst>
          </p:cNvPr>
          <p:cNvSpPr>
            <a:spLocks noGrp="1"/>
          </p:cNvSpPr>
          <p:nvPr>
            <p:ph type="dt" sz="half" idx="10"/>
          </p:nvPr>
        </p:nvSpPr>
        <p:spPr/>
        <p:txBody>
          <a:bodyPr/>
          <a:lstStyle/>
          <a:p>
            <a:fld id="{731F0CFB-C70B-4215-AD39-B43C56ED00B3}" type="datetimeFigureOut">
              <a:rPr kumimoji="1" lang="ja-JP" altLang="en-US" smtClean="0"/>
              <a:t>2024/9/27</a:t>
            </a:fld>
            <a:endParaRPr kumimoji="1" lang="ja-JP" altLang="en-US"/>
          </a:p>
        </p:txBody>
      </p:sp>
      <p:sp>
        <p:nvSpPr>
          <p:cNvPr id="5" name="フッター プレースホルダー 4">
            <a:extLst>
              <a:ext uri="{FF2B5EF4-FFF2-40B4-BE49-F238E27FC236}">
                <a16:creationId xmlns:a16="http://schemas.microsoft.com/office/drawing/2014/main" id="{A91B10B7-89F5-BA68-8495-EE135BF2132E}"/>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72FBEF2-AD71-E64B-1A76-AA8419D27EA2}"/>
              </a:ext>
            </a:extLst>
          </p:cNvPr>
          <p:cNvSpPr>
            <a:spLocks noGrp="1"/>
          </p:cNvSpPr>
          <p:nvPr>
            <p:ph type="sldNum" sz="quarter" idx="12"/>
          </p:nvPr>
        </p:nvSpPr>
        <p:spPr/>
        <p:txBody>
          <a:body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3161789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AD53C4F5-0EDF-3015-0A2A-F536FBF0FCA3}"/>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516C31D-1329-EAB1-5E00-99560C216C3E}"/>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F5660ADE-C37E-E475-8149-F9872FC0F073}"/>
              </a:ext>
            </a:extLst>
          </p:cNvPr>
          <p:cNvSpPr>
            <a:spLocks noGrp="1"/>
          </p:cNvSpPr>
          <p:nvPr>
            <p:ph type="dt" sz="half" idx="10"/>
          </p:nvPr>
        </p:nvSpPr>
        <p:spPr/>
        <p:txBody>
          <a:bodyPr/>
          <a:lstStyle/>
          <a:p>
            <a:fld id="{731F0CFB-C70B-4215-AD39-B43C56ED00B3}" type="datetimeFigureOut">
              <a:rPr kumimoji="1" lang="ja-JP" altLang="en-US" smtClean="0"/>
              <a:t>2024/9/27</a:t>
            </a:fld>
            <a:endParaRPr kumimoji="1" lang="ja-JP" altLang="en-US"/>
          </a:p>
        </p:txBody>
      </p:sp>
      <p:sp>
        <p:nvSpPr>
          <p:cNvPr id="5" name="フッター プレースホルダー 4">
            <a:extLst>
              <a:ext uri="{FF2B5EF4-FFF2-40B4-BE49-F238E27FC236}">
                <a16:creationId xmlns:a16="http://schemas.microsoft.com/office/drawing/2014/main" id="{355F3D5F-8025-849A-10DE-167C94C37B7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3F55C819-8A08-4E85-5EF6-0BFC33DCACBB}"/>
              </a:ext>
            </a:extLst>
          </p:cNvPr>
          <p:cNvSpPr>
            <a:spLocks noGrp="1"/>
          </p:cNvSpPr>
          <p:nvPr>
            <p:ph type="sldNum" sz="quarter" idx="12"/>
          </p:nvPr>
        </p:nvSpPr>
        <p:spPr/>
        <p:txBody>
          <a:body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423361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05FCEC-39CE-3DE3-E7BC-0CB2371CED2F}"/>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92903EE-C97B-69A6-3F3D-81B4C7CC1A5B}"/>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83A0EA45-FF82-0B77-B6CF-86D97970CB34}"/>
              </a:ext>
            </a:extLst>
          </p:cNvPr>
          <p:cNvSpPr>
            <a:spLocks noGrp="1"/>
          </p:cNvSpPr>
          <p:nvPr>
            <p:ph type="dt" sz="half" idx="10"/>
          </p:nvPr>
        </p:nvSpPr>
        <p:spPr/>
        <p:txBody>
          <a:bodyPr/>
          <a:lstStyle/>
          <a:p>
            <a:fld id="{731F0CFB-C70B-4215-AD39-B43C56ED00B3}" type="datetimeFigureOut">
              <a:rPr kumimoji="1" lang="ja-JP" altLang="en-US" smtClean="0"/>
              <a:t>2024/9/27</a:t>
            </a:fld>
            <a:endParaRPr kumimoji="1" lang="ja-JP" altLang="en-US"/>
          </a:p>
        </p:txBody>
      </p:sp>
      <p:sp>
        <p:nvSpPr>
          <p:cNvPr id="5" name="フッター プレースホルダー 4">
            <a:extLst>
              <a:ext uri="{FF2B5EF4-FFF2-40B4-BE49-F238E27FC236}">
                <a16:creationId xmlns:a16="http://schemas.microsoft.com/office/drawing/2014/main" id="{AB0DD1E2-9740-CDC2-A5CE-DF36011FF64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4AFFE47-78E0-5D15-53DB-7699D1819766}"/>
              </a:ext>
            </a:extLst>
          </p:cNvPr>
          <p:cNvSpPr>
            <a:spLocks noGrp="1"/>
          </p:cNvSpPr>
          <p:nvPr>
            <p:ph type="sldNum" sz="quarter" idx="12"/>
          </p:nvPr>
        </p:nvSpPr>
        <p:spPr/>
        <p:txBody>
          <a:body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17821696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D3E075F-97DF-E8E0-2452-985F87BC70CB}"/>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98A88CF8-E72F-1B5B-050B-1F257CE67E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594485FA-C4CB-57E8-3BE5-E37EFA6EA2D8}"/>
              </a:ext>
            </a:extLst>
          </p:cNvPr>
          <p:cNvSpPr>
            <a:spLocks noGrp="1"/>
          </p:cNvSpPr>
          <p:nvPr>
            <p:ph type="dt" sz="half" idx="10"/>
          </p:nvPr>
        </p:nvSpPr>
        <p:spPr/>
        <p:txBody>
          <a:bodyPr/>
          <a:lstStyle/>
          <a:p>
            <a:fld id="{731F0CFB-C70B-4215-AD39-B43C56ED00B3}" type="datetimeFigureOut">
              <a:rPr kumimoji="1" lang="ja-JP" altLang="en-US" smtClean="0"/>
              <a:t>2024/9/27</a:t>
            </a:fld>
            <a:endParaRPr kumimoji="1" lang="ja-JP" altLang="en-US"/>
          </a:p>
        </p:txBody>
      </p:sp>
      <p:sp>
        <p:nvSpPr>
          <p:cNvPr id="5" name="フッター プレースホルダー 4">
            <a:extLst>
              <a:ext uri="{FF2B5EF4-FFF2-40B4-BE49-F238E27FC236}">
                <a16:creationId xmlns:a16="http://schemas.microsoft.com/office/drawing/2014/main" id="{6D683E78-3C7F-ADD9-96A5-5C89860EBE0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12F8C25-164D-5796-44F2-18B9111D2A72}"/>
              </a:ext>
            </a:extLst>
          </p:cNvPr>
          <p:cNvSpPr>
            <a:spLocks noGrp="1"/>
          </p:cNvSpPr>
          <p:nvPr>
            <p:ph type="sldNum" sz="quarter" idx="12"/>
          </p:nvPr>
        </p:nvSpPr>
        <p:spPr/>
        <p:txBody>
          <a:body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3580441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06A2B02-7FA5-FEC8-F908-4F9E0FDBC43E}"/>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9D7DF9E-DB51-7F30-7A12-87211C6AE103}"/>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07FD68C9-28A9-37F9-8C89-349742ABC370}"/>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A8D1608F-2F2A-6963-82BB-7B40BAC020D3}"/>
              </a:ext>
            </a:extLst>
          </p:cNvPr>
          <p:cNvSpPr>
            <a:spLocks noGrp="1"/>
          </p:cNvSpPr>
          <p:nvPr>
            <p:ph type="dt" sz="half" idx="10"/>
          </p:nvPr>
        </p:nvSpPr>
        <p:spPr/>
        <p:txBody>
          <a:bodyPr/>
          <a:lstStyle/>
          <a:p>
            <a:fld id="{731F0CFB-C70B-4215-AD39-B43C56ED00B3}" type="datetimeFigureOut">
              <a:rPr kumimoji="1" lang="ja-JP" altLang="en-US" smtClean="0"/>
              <a:t>2024/9/27</a:t>
            </a:fld>
            <a:endParaRPr kumimoji="1" lang="ja-JP" altLang="en-US"/>
          </a:p>
        </p:txBody>
      </p:sp>
      <p:sp>
        <p:nvSpPr>
          <p:cNvPr id="6" name="フッター プレースホルダー 5">
            <a:extLst>
              <a:ext uri="{FF2B5EF4-FFF2-40B4-BE49-F238E27FC236}">
                <a16:creationId xmlns:a16="http://schemas.microsoft.com/office/drawing/2014/main" id="{8D4CD414-4486-4B7D-76AC-84FE53402DD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11BE9723-F066-F43B-09C3-C5445D2A3B42}"/>
              </a:ext>
            </a:extLst>
          </p:cNvPr>
          <p:cNvSpPr>
            <a:spLocks noGrp="1"/>
          </p:cNvSpPr>
          <p:nvPr>
            <p:ph type="sldNum" sz="quarter" idx="12"/>
          </p:nvPr>
        </p:nvSpPr>
        <p:spPr/>
        <p:txBody>
          <a:body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68258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0612ED8-9DF3-8E91-0680-15E6CB9C7359}"/>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A0D7ED8-E4D9-7381-4A5C-6C952267AF8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59A71EA4-89A9-D829-9BF2-B05E81693A9B}"/>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A1FC51B8-BA29-0DB4-EC1B-F320725A919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B3585179-B940-02BB-4047-CDC3B697EA2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2A2AB286-BEFB-EEDE-9EC1-2ABE418859DC}"/>
              </a:ext>
            </a:extLst>
          </p:cNvPr>
          <p:cNvSpPr>
            <a:spLocks noGrp="1"/>
          </p:cNvSpPr>
          <p:nvPr>
            <p:ph type="dt" sz="half" idx="10"/>
          </p:nvPr>
        </p:nvSpPr>
        <p:spPr/>
        <p:txBody>
          <a:bodyPr/>
          <a:lstStyle/>
          <a:p>
            <a:fld id="{731F0CFB-C70B-4215-AD39-B43C56ED00B3}" type="datetimeFigureOut">
              <a:rPr kumimoji="1" lang="ja-JP" altLang="en-US" smtClean="0"/>
              <a:t>2024/9/27</a:t>
            </a:fld>
            <a:endParaRPr kumimoji="1" lang="ja-JP" altLang="en-US"/>
          </a:p>
        </p:txBody>
      </p:sp>
      <p:sp>
        <p:nvSpPr>
          <p:cNvPr id="8" name="フッター プレースホルダー 7">
            <a:extLst>
              <a:ext uri="{FF2B5EF4-FFF2-40B4-BE49-F238E27FC236}">
                <a16:creationId xmlns:a16="http://schemas.microsoft.com/office/drawing/2014/main" id="{5C50638C-3218-5640-EE8E-8683B0C43E7B}"/>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399446F4-A720-4ABE-E66F-B7FED8745C7F}"/>
              </a:ext>
            </a:extLst>
          </p:cNvPr>
          <p:cNvSpPr>
            <a:spLocks noGrp="1"/>
          </p:cNvSpPr>
          <p:nvPr>
            <p:ph type="sldNum" sz="quarter" idx="12"/>
          </p:nvPr>
        </p:nvSpPr>
        <p:spPr/>
        <p:txBody>
          <a:body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42121745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DA6027-4CFD-D269-E138-DB81B1DDC72E}"/>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839C1CE3-BB6B-D060-4113-29383C980DEF}"/>
              </a:ext>
            </a:extLst>
          </p:cNvPr>
          <p:cNvSpPr>
            <a:spLocks noGrp="1"/>
          </p:cNvSpPr>
          <p:nvPr>
            <p:ph type="dt" sz="half" idx="10"/>
          </p:nvPr>
        </p:nvSpPr>
        <p:spPr/>
        <p:txBody>
          <a:bodyPr/>
          <a:lstStyle/>
          <a:p>
            <a:fld id="{731F0CFB-C70B-4215-AD39-B43C56ED00B3}" type="datetimeFigureOut">
              <a:rPr kumimoji="1" lang="ja-JP" altLang="en-US" smtClean="0"/>
              <a:t>2024/9/27</a:t>
            </a:fld>
            <a:endParaRPr kumimoji="1" lang="ja-JP" altLang="en-US"/>
          </a:p>
        </p:txBody>
      </p:sp>
      <p:sp>
        <p:nvSpPr>
          <p:cNvPr id="4" name="フッター プレースホルダー 3">
            <a:extLst>
              <a:ext uri="{FF2B5EF4-FFF2-40B4-BE49-F238E27FC236}">
                <a16:creationId xmlns:a16="http://schemas.microsoft.com/office/drawing/2014/main" id="{F9CC266E-324B-D56E-CF19-692FF0101FBD}"/>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5AC5ED51-8890-FE45-2277-6147AC1DF906}"/>
              </a:ext>
            </a:extLst>
          </p:cNvPr>
          <p:cNvSpPr>
            <a:spLocks noGrp="1"/>
          </p:cNvSpPr>
          <p:nvPr>
            <p:ph type="sldNum" sz="quarter" idx="12"/>
          </p:nvPr>
        </p:nvSpPr>
        <p:spPr/>
        <p:txBody>
          <a:body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573486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71C1FB3E-8EFF-73AB-1ED6-2192DF438E4F}"/>
              </a:ext>
            </a:extLst>
          </p:cNvPr>
          <p:cNvSpPr>
            <a:spLocks noGrp="1"/>
          </p:cNvSpPr>
          <p:nvPr>
            <p:ph type="dt" sz="half" idx="10"/>
          </p:nvPr>
        </p:nvSpPr>
        <p:spPr/>
        <p:txBody>
          <a:bodyPr/>
          <a:lstStyle/>
          <a:p>
            <a:fld id="{731F0CFB-C70B-4215-AD39-B43C56ED00B3}" type="datetimeFigureOut">
              <a:rPr kumimoji="1" lang="ja-JP" altLang="en-US" smtClean="0"/>
              <a:t>2024/9/27</a:t>
            </a:fld>
            <a:endParaRPr kumimoji="1" lang="ja-JP" altLang="en-US"/>
          </a:p>
        </p:txBody>
      </p:sp>
      <p:sp>
        <p:nvSpPr>
          <p:cNvPr id="3" name="フッター プレースホルダー 2">
            <a:extLst>
              <a:ext uri="{FF2B5EF4-FFF2-40B4-BE49-F238E27FC236}">
                <a16:creationId xmlns:a16="http://schemas.microsoft.com/office/drawing/2014/main" id="{5DE896A5-FE6E-1287-5467-442CE6B0AFB0}"/>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A67B03FC-B674-34AB-4A5D-8BD541D8C12A}"/>
              </a:ext>
            </a:extLst>
          </p:cNvPr>
          <p:cNvSpPr>
            <a:spLocks noGrp="1"/>
          </p:cNvSpPr>
          <p:nvPr>
            <p:ph type="sldNum" sz="quarter" idx="12"/>
          </p:nvPr>
        </p:nvSpPr>
        <p:spPr/>
        <p:txBody>
          <a:body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21242083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EAD80B9-2FFF-31F6-EAAD-C34671EABF0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6237EC23-83C8-2F01-1EEC-4507F8AE97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67096B25-2609-EE28-87CF-E29DD6EB7E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1EFBE6BC-D303-99B6-F70C-1FB7F4E6D330}"/>
              </a:ext>
            </a:extLst>
          </p:cNvPr>
          <p:cNvSpPr>
            <a:spLocks noGrp="1"/>
          </p:cNvSpPr>
          <p:nvPr>
            <p:ph type="dt" sz="half" idx="10"/>
          </p:nvPr>
        </p:nvSpPr>
        <p:spPr/>
        <p:txBody>
          <a:bodyPr/>
          <a:lstStyle/>
          <a:p>
            <a:fld id="{731F0CFB-C70B-4215-AD39-B43C56ED00B3}" type="datetimeFigureOut">
              <a:rPr kumimoji="1" lang="ja-JP" altLang="en-US" smtClean="0"/>
              <a:t>2024/9/27</a:t>
            </a:fld>
            <a:endParaRPr kumimoji="1" lang="ja-JP" altLang="en-US"/>
          </a:p>
        </p:txBody>
      </p:sp>
      <p:sp>
        <p:nvSpPr>
          <p:cNvPr id="6" name="フッター プレースホルダー 5">
            <a:extLst>
              <a:ext uri="{FF2B5EF4-FFF2-40B4-BE49-F238E27FC236}">
                <a16:creationId xmlns:a16="http://schemas.microsoft.com/office/drawing/2014/main" id="{88051762-0172-EEF3-C75D-05381808B5BF}"/>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CEFEC3A-92D7-D2C8-9681-2B17CA1C8CC3}"/>
              </a:ext>
            </a:extLst>
          </p:cNvPr>
          <p:cNvSpPr>
            <a:spLocks noGrp="1"/>
          </p:cNvSpPr>
          <p:nvPr>
            <p:ph type="sldNum" sz="quarter" idx="12"/>
          </p:nvPr>
        </p:nvSpPr>
        <p:spPr/>
        <p:txBody>
          <a:body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11342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B68278D-5693-BFEA-79DD-B576252C4FA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88C44EDA-D9DB-2D0D-7D07-1475069B5B4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BE647C4E-7FB8-CB7D-4C9D-6EAA3F85BC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38FF0A9-FAD8-3983-0FF3-FF8AE114DE29}"/>
              </a:ext>
            </a:extLst>
          </p:cNvPr>
          <p:cNvSpPr>
            <a:spLocks noGrp="1"/>
          </p:cNvSpPr>
          <p:nvPr>
            <p:ph type="dt" sz="half" idx="10"/>
          </p:nvPr>
        </p:nvSpPr>
        <p:spPr/>
        <p:txBody>
          <a:bodyPr/>
          <a:lstStyle/>
          <a:p>
            <a:fld id="{731F0CFB-C70B-4215-AD39-B43C56ED00B3}" type="datetimeFigureOut">
              <a:rPr kumimoji="1" lang="ja-JP" altLang="en-US" smtClean="0"/>
              <a:t>2024/9/27</a:t>
            </a:fld>
            <a:endParaRPr kumimoji="1" lang="ja-JP" altLang="en-US"/>
          </a:p>
        </p:txBody>
      </p:sp>
      <p:sp>
        <p:nvSpPr>
          <p:cNvPr id="6" name="フッター プレースホルダー 5">
            <a:extLst>
              <a:ext uri="{FF2B5EF4-FFF2-40B4-BE49-F238E27FC236}">
                <a16:creationId xmlns:a16="http://schemas.microsoft.com/office/drawing/2014/main" id="{15E7D336-F912-75C5-2B9B-5C231ED345F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8E7CBDB-1FCE-C291-1F6C-00B47C23994F}"/>
              </a:ext>
            </a:extLst>
          </p:cNvPr>
          <p:cNvSpPr>
            <a:spLocks noGrp="1"/>
          </p:cNvSpPr>
          <p:nvPr>
            <p:ph type="sldNum" sz="quarter" idx="12"/>
          </p:nvPr>
        </p:nvSpPr>
        <p:spPr/>
        <p:txBody>
          <a:body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27968686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C7006E81-A916-79CC-D508-ACFC4A161F3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602285CB-9767-731D-F263-6DC7BD878E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3739145-4A11-A9A9-86F9-D24240BD36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31F0CFB-C70B-4215-AD39-B43C56ED00B3}" type="datetimeFigureOut">
              <a:rPr kumimoji="1" lang="ja-JP" altLang="en-US" smtClean="0"/>
              <a:t>2024/9/27</a:t>
            </a:fld>
            <a:endParaRPr kumimoji="1" lang="ja-JP" altLang="en-US"/>
          </a:p>
        </p:txBody>
      </p:sp>
      <p:sp>
        <p:nvSpPr>
          <p:cNvPr id="5" name="フッター プレースホルダー 4">
            <a:extLst>
              <a:ext uri="{FF2B5EF4-FFF2-40B4-BE49-F238E27FC236}">
                <a16:creationId xmlns:a16="http://schemas.microsoft.com/office/drawing/2014/main" id="{6675BD18-E8A2-CEFD-E478-1306AEE288C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710E3A4C-D96F-9CD2-A5AF-84CDB60C8F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F40970-628F-44CE-B93C-93E092CCBEC1}" type="slidenum">
              <a:rPr kumimoji="1" lang="ja-JP" altLang="en-US" smtClean="0"/>
              <a:t>‹#›</a:t>
            </a:fld>
            <a:endParaRPr kumimoji="1" lang="ja-JP" altLang="en-US"/>
          </a:p>
        </p:txBody>
      </p:sp>
    </p:spTree>
    <p:extLst>
      <p:ext uri="{BB962C8B-B14F-4D97-AF65-F5344CB8AC3E}">
        <p14:creationId xmlns:p14="http://schemas.microsoft.com/office/powerpoint/2010/main" val="12656267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E0804655-5D0E-562C-D42A-E02B3D448482}"/>
              </a:ext>
            </a:extLst>
          </p:cNvPr>
          <p:cNvPicPr>
            <a:picLocks noChangeAspect="1"/>
          </p:cNvPicPr>
          <p:nvPr/>
        </p:nvPicPr>
        <p:blipFill>
          <a:blip r:embed="rId2">
            <a:alphaModFix amt="65000"/>
            <a:extLst>
              <a:ext uri="{28A0092B-C50C-407E-A947-70E740481C1C}">
                <a14:useLocalDpi xmlns:a14="http://schemas.microsoft.com/office/drawing/2010/main" val="0"/>
              </a:ext>
            </a:extLst>
          </a:blip>
          <a:stretch>
            <a:fillRect/>
          </a:stretch>
        </p:blipFill>
        <p:spPr>
          <a:xfrm>
            <a:off x="-2" y="-1"/>
            <a:ext cx="12192002" cy="6858001"/>
          </a:xfrm>
          <a:prstGeom prst="rect">
            <a:avLst/>
          </a:prstGeom>
        </p:spPr>
      </p:pic>
    </p:spTree>
    <p:extLst>
      <p:ext uri="{BB962C8B-B14F-4D97-AF65-F5344CB8AC3E}">
        <p14:creationId xmlns:p14="http://schemas.microsoft.com/office/powerpoint/2010/main" val="23703370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3ED70437-B03A-2287-FB91-88FBCC3A4899}"/>
              </a:ext>
            </a:extLst>
          </p:cNvPr>
          <p:cNvPicPr>
            <a:picLocks noChangeAspect="1"/>
          </p:cNvPicPr>
          <p:nvPr/>
        </p:nvPicPr>
        <p:blipFill>
          <a:blip r:embed="rId2">
            <a:alphaModFix amt="30000"/>
            <a:extLst>
              <a:ext uri="{28A0092B-C50C-407E-A947-70E740481C1C}">
                <a14:useLocalDpi xmlns:a14="http://schemas.microsoft.com/office/drawing/2010/main" val="0"/>
              </a:ext>
            </a:extLst>
          </a:blip>
          <a:stretch>
            <a:fillRect/>
          </a:stretch>
        </p:blipFill>
        <p:spPr>
          <a:xfrm>
            <a:off x="5943600" y="0"/>
            <a:ext cx="7837718" cy="6858000"/>
          </a:xfrm>
          <a:prstGeom prst="rect">
            <a:avLst/>
          </a:prstGeom>
        </p:spPr>
      </p:pic>
      <p:sp>
        <p:nvSpPr>
          <p:cNvPr id="2" name="タイトル 1">
            <a:extLst>
              <a:ext uri="{FF2B5EF4-FFF2-40B4-BE49-F238E27FC236}">
                <a16:creationId xmlns:a16="http://schemas.microsoft.com/office/drawing/2014/main" id="{D41121F8-5FD6-29B6-B3F8-A05CC3BF078E}"/>
              </a:ext>
            </a:extLst>
          </p:cNvPr>
          <p:cNvSpPr>
            <a:spLocks noGrp="1"/>
          </p:cNvSpPr>
          <p:nvPr>
            <p:ph type="title"/>
          </p:nvPr>
        </p:nvSpPr>
        <p:spPr/>
        <p:txBody>
          <a:bodyPr/>
          <a:lstStyle/>
          <a:p>
            <a:r>
              <a:rPr kumimoji="1" lang="ja-JP" altLang="en-US" b="1" dirty="0"/>
              <a:t>バトルパート</a:t>
            </a:r>
            <a:r>
              <a:rPr kumimoji="1" lang="en-US" altLang="ja-JP" b="1" dirty="0"/>
              <a:t>(</a:t>
            </a:r>
            <a:r>
              <a:rPr kumimoji="1" lang="ja-JP" altLang="en-US" b="1" dirty="0"/>
              <a:t>制作について</a:t>
            </a:r>
            <a:r>
              <a:rPr kumimoji="1" lang="en-US" altLang="ja-JP" b="1" dirty="0"/>
              <a:t>)</a:t>
            </a:r>
            <a:endParaRPr kumimoji="1" lang="ja-JP" altLang="en-US" b="1" dirty="0"/>
          </a:p>
        </p:txBody>
      </p:sp>
      <p:sp>
        <p:nvSpPr>
          <p:cNvPr id="3" name="コンテンツ プレースホルダー 2">
            <a:extLst>
              <a:ext uri="{FF2B5EF4-FFF2-40B4-BE49-F238E27FC236}">
                <a16:creationId xmlns:a16="http://schemas.microsoft.com/office/drawing/2014/main" id="{ABD51D36-1352-64D0-89E4-B9D95438A442}"/>
              </a:ext>
            </a:extLst>
          </p:cNvPr>
          <p:cNvSpPr>
            <a:spLocks noGrp="1"/>
          </p:cNvSpPr>
          <p:nvPr>
            <p:ph idx="1"/>
          </p:nvPr>
        </p:nvSpPr>
        <p:spPr/>
        <p:txBody>
          <a:bodyPr/>
          <a:lstStyle/>
          <a:p>
            <a:pPr marL="0" indent="0">
              <a:buNone/>
            </a:pPr>
            <a:r>
              <a:rPr kumimoji="1" lang="ja-JP" altLang="en-US" dirty="0"/>
              <a:t>・</a:t>
            </a:r>
            <a:r>
              <a:rPr kumimoji="1" lang="en-US" altLang="ja-JP" dirty="0"/>
              <a:t>UI</a:t>
            </a:r>
            <a:r>
              <a:rPr kumimoji="1" lang="ja-JP" altLang="en-US" dirty="0"/>
              <a:t>やエフェクトなど、用意した素材の量はかなり多い</a:t>
            </a:r>
            <a:endParaRPr kumimoji="1" lang="en-US" altLang="ja-JP" dirty="0"/>
          </a:p>
          <a:p>
            <a:pPr marL="0" indent="0">
              <a:buNone/>
            </a:pPr>
            <a:r>
              <a:rPr kumimoji="1" lang="ja-JP" altLang="en-US" dirty="0"/>
              <a:t>・当初は一般的なターン制バトルを想定していたが、エクスアストリス</a:t>
            </a:r>
            <a:r>
              <a:rPr kumimoji="1" lang="en-US" altLang="ja-JP" dirty="0"/>
              <a:t>(2024</a:t>
            </a:r>
            <a:r>
              <a:rPr kumimoji="1" lang="ja-JP" altLang="en-US" dirty="0"/>
              <a:t>年</a:t>
            </a:r>
            <a:r>
              <a:rPr kumimoji="1" lang="en-US" altLang="ja-JP" dirty="0"/>
              <a:t>2</a:t>
            </a:r>
            <a:r>
              <a:rPr kumimoji="1" lang="ja-JP" altLang="en-US" dirty="0"/>
              <a:t>月配信</a:t>
            </a:r>
            <a:r>
              <a:rPr kumimoji="1" lang="en-US" altLang="ja-JP" dirty="0"/>
              <a:t>,</a:t>
            </a:r>
            <a:r>
              <a:rPr kumimoji="1" lang="en-US" altLang="ja-JP" dirty="0" err="1"/>
              <a:t>Hypergryph</a:t>
            </a:r>
            <a:r>
              <a:rPr kumimoji="1" lang="en-US" altLang="ja-JP" dirty="0"/>
              <a:t>)</a:t>
            </a:r>
            <a:r>
              <a:rPr kumimoji="1" lang="ja-JP" altLang="en-US" dirty="0"/>
              <a:t>のジャストガードのような機能を取り入れたら面白くなりそうだと考えた。そこからさらに「操作自体は簡単だがプレイヤーが介入できる要素が多い」ことを目指した結果、今のようなリアルタイム制のバトルとなった。</a:t>
            </a:r>
            <a:endParaRPr kumimoji="1" lang="en-US" altLang="ja-JP" dirty="0"/>
          </a:p>
          <a:p>
            <a:pPr marL="0" indent="0">
              <a:buNone/>
            </a:pPr>
            <a:r>
              <a:rPr kumimoji="1" lang="ja-JP" altLang="en-US" dirty="0"/>
              <a:t>・実際に体験プレイをしてくれた友人からも、ジャストガードは評判が良かった</a:t>
            </a:r>
            <a:endParaRPr kumimoji="1" lang="en-US" altLang="ja-JP" dirty="0"/>
          </a:p>
          <a:p>
            <a:pPr marL="0" indent="0">
              <a:buNone/>
            </a:pPr>
            <a:r>
              <a:rPr kumimoji="1" lang="ja-JP" altLang="en-US" dirty="0"/>
              <a:t>・プログラムについてはかなり汎用性を高めることができたため、戦闘シーンの数を増やしやすくなっている</a:t>
            </a:r>
          </a:p>
        </p:txBody>
      </p:sp>
    </p:spTree>
    <p:extLst>
      <p:ext uri="{BB962C8B-B14F-4D97-AF65-F5344CB8AC3E}">
        <p14:creationId xmlns:p14="http://schemas.microsoft.com/office/powerpoint/2010/main" val="32514207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1121F8-5FD6-29B6-B3F8-A05CC3BF078E}"/>
              </a:ext>
            </a:extLst>
          </p:cNvPr>
          <p:cNvSpPr>
            <a:spLocks noGrp="1"/>
          </p:cNvSpPr>
          <p:nvPr>
            <p:ph type="title"/>
          </p:nvPr>
        </p:nvSpPr>
        <p:spPr/>
        <p:txBody>
          <a:bodyPr/>
          <a:lstStyle/>
          <a:p>
            <a:r>
              <a:rPr kumimoji="1" lang="ja-JP" altLang="en-US" b="1" dirty="0"/>
              <a:t>バトルパート</a:t>
            </a:r>
            <a:r>
              <a:rPr kumimoji="1" lang="en-US" altLang="ja-JP" b="1" dirty="0"/>
              <a:t>(</a:t>
            </a:r>
            <a:r>
              <a:rPr kumimoji="1" lang="ja-JP" altLang="en-US" b="1" dirty="0"/>
              <a:t>感想</a:t>
            </a:r>
            <a:r>
              <a:rPr kumimoji="1" lang="en-US" altLang="ja-JP" b="1" dirty="0"/>
              <a:t>)</a:t>
            </a:r>
            <a:endParaRPr kumimoji="1" lang="ja-JP" altLang="en-US" b="1" dirty="0"/>
          </a:p>
        </p:txBody>
      </p:sp>
      <p:sp>
        <p:nvSpPr>
          <p:cNvPr id="3" name="コンテンツ プレースホルダー 2">
            <a:extLst>
              <a:ext uri="{FF2B5EF4-FFF2-40B4-BE49-F238E27FC236}">
                <a16:creationId xmlns:a16="http://schemas.microsoft.com/office/drawing/2014/main" id="{ABD51D36-1352-64D0-89E4-B9D95438A442}"/>
              </a:ext>
            </a:extLst>
          </p:cNvPr>
          <p:cNvSpPr>
            <a:spLocks noGrp="1"/>
          </p:cNvSpPr>
          <p:nvPr>
            <p:ph idx="1"/>
          </p:nvPr>
        </p:nvSpPr>
        <p:spPr>
          <a:xfrm>
            <a:off x="838200" y="1825625"/>
            <a:ext cx="10515600" cy="2105860"/>
          </a:xfrm>
        </p:spPr>
        <p:txBody>
          <a:bodyPr>
            <a:normAutofit lnSpcReduction="10000"/>
          </a:bodyPr>
          <a:lstStyle/>
          <a:p>
            <a:pPr marL="0" indent="0">
              <a:buNone/>
            </a:pPr>
            <a:r>
              <a:rPr kumimoji="1" lang="ja-JP" altLang="en-US" dirty="0"/>
              <a:t>・開発を始めた段階ではプログラムの構成がほとんどイメージできず不安が大きかったが、結果としてはかなり理想に近づけることができ達成感が大きかった</a:t>
            </a:r>
            <a:endParaRPr kumimoji="1" lang="en-US" altLang="ja-JP" dirty="0"/>
          </a:p>
          <a:p>
            <a:pPr marL="0" indent="0">
              <a:buNone/>
            </a:pPr>
            <a:r>
              <a:rPr kumimoji="1" lang="ja-JP" altLang="en-US" dirty="0"/>
              <a:t>・エフェクトを描くのも初挑戦だったが、実際に動かしてみると想定よりも様になっており嬉しかった</a:t>
            </a:r>
            <a:endParaRPr kumimoji="1" lang="en-US" altLang="ja-JP" dirty="0"/>
          </a:p>
        </p:txBody>
      </p:sp>
      <p:pic>
        <p:nvPicPr>
          <p:cNvPr id="5" name="図 4">
            <a:extLst>
              <a:ext uri="{FF2B5EF4-FFF2-40B4-BE49-F238E27FC236}">
                <a16:creationId xmlns:a16="http://schemas.microsoft.com/office/drawing/2014/main" id="{CDA644AF-7A27-7C8C-2E93-0146B66D12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1431" y="3429000"/>
            <a:ext cx="2821480" cy="2821480"/>
          </a:xfrm>
          <a:prstGeom prst="rect">
            <a:avLst/>
          </a:prstGeom>
        </p:spPr>
      </p:pic>
      <p:pic>
        <p:nvPicPr>
          <p:cNvPr id="7" name="図 6">
            <a:extLst>
              <a:ext uri="{FF2B5EF4-FFF2-40B4-BE49-F238E27FC236}">
                <a16:creationId xmlns:a16="http://schemas.microsoft.com/office/drawing/2014/main" id="{37A08B99-7985-A80A-C30A-F074671DD0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01438" y="4221008"/>
            <a:ext cx="3918723" cy="2612482"/>
          </a:xfrm>
          <a:prstGeom prst="rect">
            <a:avLst/>
          </a:prstGeom>
        </p:spPr>
      </p:pic>
      <p:pic>
        <p:nvPicPr>
          <p:cNvPr id="9" name="図 8">
            <a:extLst>
              <a:ext uri="{FF2B5EF4-FFF2-40B4-BE49-F238E27FC236}">
                <a16:creationId xmlns:a16="http://schemas.microsoft.com/office/drawing/2014/main" id="{97E047D7-4FE3-23DF-E4C5-5FE0D20993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94929" y="4116509"/>
            <a:ext cx="5015965" cy="2821480"/>
          </a:xfrm>
          <a:prstGeom prst="rect">
            <a:avLst/>
          </a:prstGeom>
        </p:spPr>
      </p:pic>
      <p:pic>
        <p:nvPicPr>
          <p:cNvPr id="11" name="図 10">
            <a:extLst>
              <a:ext uri="{FF2B5EF4-FFF2-40B4-BE49-F238E27FC236}">
                <a16:creationId xmlns:a16="http://schemas.microsoft.com/office/drawing/2014/main" id="{2C396EF2-969A-FB7A-F745-54535610168D}"/>
              </a:ext>
            </a:extLst>
          </p:cNvPr>
          <p:cNvPicPr>
            <a:picLocks noChangeAspect="1"/>
          </p:cNvPicPr>
          <p:nvPr/>
        </p:nvPicPr>
        <p:blipFill rotWithShape="1">
          <a:blip r:embed="rId6">
            <a:extLst>
              <a:ext uri="{28A0092B-C50C-407E-A947-70E740481C1C}">
                <a14:useLocalDpi xmlns:a14="http://schemas.microsoft.com/office/drawing/2010/main" val="0"/>
              </a:ext>
            </a:extLst>
          </a:blip>
          <a:srcRect l="7995" r="16350"/>
          <a:stretch/>
        </p:blipFill>
        <p:spPr>
          <a:xfrm>
            <a:off x="285750" y="3931485"/>
            <a:ext cx="3794760" cy="2821480"/>
          </a:xfrm>
          <a:prstGeom prst="rect">
            <a:avLst/>
          </a:prstGeom>
        </p:spPr>
      </p:pic>
    </p:spTree>
    <p:extLst>
      <p:ext uri="{BB962C8B-B14F-4D97-AF65-F5344CB8AC3E}">
        <p14:creationId xmlns:p14="http://schemas.microsoft.com/office/powerpoint/2010/main" val="1418502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3E98A0A-BB47-4394-F347-8819A0B1BD8C}"/>
              </a:ext>
            </a:extLst>
          </p:cNvPr>
          <p:cNvSpPr>
            <a:spLocks noGrp="1"/>
          </p:cNvSpPr>
          <p:nvPr>
            <p:ph type="title"/>
          </p:nvPr>
        </p:nvSpPr>
        <p:spPr/>
        <p:txBody>
          <a:bodyPr/>
          <a:lstStyle/>
          <a:p>
            <a:r>
              <a:rPr kumimoji="1" lang="ja-JP" altLang="en-US" b="1" dirty="0"/>
              <a:t>ミニゲーム</a:t>
            </a:r>
            <a:r>
              <a:rPr kumimoji="1" lang="en-US" altLang="ja-JP" b="1" dirty="0"/>
              <a:t>(</a:t>
            </a:r>
            <a:r>
              <a:rPr kumimoji="1" lang="ja-JP" altLang="en-US" b="1" dirty="0"/>
              <a:t>画面イメージ</a:t>
            </a:r>
            <a:r>
              <a:rPr kumimoji="1" lang="en-US" altLang="ja-JP" b="1" dirty="0"/>
              <a:t>)</a:t>
            </a:r>
            <a:endParaRPr kumimoji="1" lang="ja-JP" altLang="en-US" b="1" dirty="0"/>
          </a:p>
        </p:txBody>
      </p:sp>
      <p:pic>
        <p:nvPicPr>
          <p:cNvPr id="4" name="図 3">
            <a:extLst>
              <a:ext uri="{FF2B5EF4-FFF2-40B4-BE49-F238E27FC236}">
                <a16:creationId xmlns:a16="http://schemas.microsoft.com/office/drawing/2014/main" id="{8D13206D-40B6-A677-98A3-44047072E9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3362" y="1348657"/>
            <a:ext cx="9145276" cy="5144218"/>
          </a:xfrm>
          <a:prstGeom prst="rect">
            <a:avLst/>
          </a:prstGeom>
        </p:spPr>
      </p:pic>
    </p:spTree>
    <p:extLst>
      <p:ext uri="{BB962C8B-B14F-4D97-AF65-F5344CB8AC3E}">
        <p14:creationId xmlns:p14="http://schemas.microsoft.com/office/powerpoint/2010/main" val="19979923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C704BA87-2AB8-9DCA-746D-0FFBDF47E1D8}"/>
              </a:ext>
            </a:extLst>
          </p:cNvPr>
          <p:cNvPicPr>
            <a:picLocks noChangeAspect="1"/>
          </p:cNvPicPr>
          <p:nvPr/>
        </p:nvPicPr>
        <p:blipFill>
          <a:blip r:embed="rId2">
            <a:alphaModFix amt="30000"/>
            <a:extLst>
              <a:ext uri="{28A0092B-C50C-407E-A947-70E740481C1C}">
                <a14:useLocalDpi xmlns:a14="http://schemas.microsoft.com/office/drawing/2010/main" val="0"/>
              </a:ext>
            </a:extLst>
          </a:blip>
          <a:stretch>
            <a:fillRect/>
          </a:stretch>
        </p:blipFill>
        <p:spPr>
          <a:xfrm>
            <a:off x="6542689" y="0"/>
            <a:ext cx="7837717" cy="6858000"/>
          </a:xfrm>
          <a:prstGeom prst="rect">
            <a:avLst/>
          </a:prstGeom>
        </p:spPr>
      </p:pic>
      <p:sp>
        <p:nvSpPr>
          <p:cNvPr id="2" name="タイトル 1">
            <a:extLst>
              <a:ext uri="{FF2B5EF4-FFF2-40B4-BE49-F238E27FC236}">
                <a16:creationId xmlns:a16="http://schemas.microsoft.com/office/drawing/2014/main" id="{D3E98A0A-BB47-4394-F347-8819A0B1BD8C}"/>
              </a:ext>
            </a:extLst>
          </p:cNvPr>
          <p:cNvSpPr>
            <a:spLocks noGrp="1"/>
          </p:cNvSpPr>
          <p:nvPr>
            <p:ph type="title"/>
          </p:nvPr>
        </p:nvSpPr>
        <p:spPr/>
        <p:txBody>
          <a:bodyPr/>
          <a:lstStyle/>
          <a:p>
            <a:r>
              <a:rPr kumimoji="1" lang="ja-JP" altLang="en-US" b="1" dirty="0"/>
              <a:t>ミニゲーム</a:t>
            </a:r>
            <a:r>
              <a:rPr kumimoji="1" lang="en-US" altLang="ja-JP" b="1" dirty="0"/>
              <a:t>(</a:t>
            </a:r>
            <a:r>
              <a:rPr kumimoji="1" lang="ja-JP" altLang="en-US" b="1" dirty="0"/>
              <a:t>制作について</a:t>
            </a:r>
            <a:r>
              <a:rPr kumimoji="1" lang="en-US" altLang="ja-JP" b="1" dirty="0"/>
              <a:t>)</a:t>
            </a:r>
            <a:endParaRPr kumimoji="1" lang="ja-JP" altLang="en-US" b="1" dirty="0"/>
          </a:p>
        </p:txBody>
      </p:sp>
      <p:sp>
        <p:nvSpPr>
          <p:cNvPr id="3" name="コンテンツ プレースホルダー 2">
            <a:extLst>
              <a:ext uri="{FF2B5EF4-FFF2-40B4-BE49-F238E27FC236}">
                <a16:creationId xmlns:a16="http://schemas.microsoft.com/office/drawing/2014/main" id="{876B3B4F-32D4-18E8-C3B4-5A12C5667B4B}"/>
              </a:ext>
            </a:extLst>
          </p:cNvPr>
          <p:cNvSpPr>
            <a:spLocks noGrp="1"/>
          </p:cNvSpPr>
          <p:nvPr>
            <p:ph idx="1"/>
          </p:nvPr>
        </p:nvSpPr>
        <p:spPr/>
        <p:txBody>
          <a:bodyPr/>
          <a:lstStyle/>
          <a:p>
            <a:pPr marL="0" indent="0">
              <a:spcBef>
                <a:spcPts val="1200"/>
              </a:spcBef>
              <a:spcAft>
                <a:spcPts val="1200"/>
              </a:spcAft>
              <a:buNone/>
            </a:pPr>
            <a:r>
              <a:rPr kumimoji="1" lang="ja-JP" altLang="en-US" dirty="0"/>
              <a:t>・キャラクターの</a:t>
            </a:r>
            <a:r>
              <a:rPr kumimoji="1" lang="en-US" altLang="ja-JP" dirty="0"/>
              <a:t>3D</a:t>
            </a:r>
            <a:r>
              <a:rPr kumimoji="1" lang="ja-JP" altLang="en-US" dirty="0"/>
              <a:t>モデルは、フリーで人型の</a:t>
            </a:r>
            <a:r>
              <a:rPr kumimoji="1" lang="en-US" altLang="ja-JP" dirty="0"/>
              <a:t>3D</a:t>
            </a:r>
            <a:r>
              <a:rPr kumimoji="1" lang="ja-JP" altLang="en-US" dirty="0"/>
              <a:t>素体を提供してくれている方のモデルを利用し、顔や髪、服の作成とリグ入れを自分で行った</a:t>
            </a:r>
            <a:r>
              <a:rPr kumimoji="1" lang="en-US" altLang="ja-JP" sz="1800" dirty="0"/>
              <a:t>(</a:t>
            </a:r>
            <a:r>
              <a:rPr kumimoji="1" lang="ja-JP" altLang="en-US" sz="1800" dirty="0"/>
              <a:t>提供元 </a:t>
            </a:r>
            <a:r>
              <a:rPr kumimoji="1" lang="en-US" altLang="ja-JP" sz="1800" dirty="0"/>
              <a:t>https://booth.pm/ja/items/1958825)</a:t>
            </a:r>
          </a:p>
          <a:p>
            <a:pPr marL="0" indent="0">
              <a:spcBef>
                <a:spcPts val="1200"/>
              </a:spcBef>
              <a:spcAft>
                <a:spcPts val="1200"/>
              </a:spcAft>
              <a:buNone/>
            </a:pPr>
            <a:r>
              <a:rPr kumimoji="1" lang="ja-JP" altLang="en-US" dirty="0"/>
              <a:t>・破綻が生じないようにアニメーションさせるのは困難と考え、「</a:t>
            </a:r>
            <a:r>
              <a:rPr kumimoji="1" lang="ja-JP" altLang="en-US" sz="2800" dirty="0"/>
              <a:t>ゲームで映す予定の角度からであれば破綻がないように見える」ポーズを作成し、そのポーズを繋ぎ合わせることにした</a:t>
            </a:r>
            <a:endParaRPr kumimoji="1" lang="en-US" altLang="ja-JP" sz="2800" dirty="0"/>
          </a:p>
          <a:p>
            <a:pPr marL="0" indent="0">
              <a:spcBef>
                <a:spcPts val="1200"/>
              </a:spcBef>
              <a:spcAft>
                <a:spcPts val="1200"/>
              </a:spcAft>
              <a:buNone/>
            </a:pPr>
            <a:r>
              <a:rPr kumimoji="1" lang="ja-JP" altLang="en-US" dirty="0"/>
              <a:t>・</a:t>
            </a:r>
            <a:r>
              <a:rPr kumimoji="1" lang="en-US" altLang="ja-JP" dirty="0"/>
              <a:t>3D</a:t>
            </a:r>
            <a:r>
              <a:rPr kumimoji="1" lang="ja-JP" altLang="en-US" dirty="0"/>
              <a:t>関係の経験が浅い中でも、</a:t>
            </a:r>
            <a:r>
              <a:rPr kumimoji="1" lang="en-US" altLang="ja-JP" dirty="0"/>
              <a:t>3</a:t>
            </a:r>
            <a:r>
              <a:rPr kumimoji="1" lang="ja-JP" altLang="en-US" dirty="0"/>
              <a:t>連強攻撃だけはかっこよく、操作していて気持ち良いものになることを目指した</a:t>
            </a:r>
          </a:p>
        </p:txBody>
      </p:sp>
    </p:spTree>
    <p:extLst>
      <p:ext uri="{BB962C8B-B14F-4D97-AF65-F5344CB8AC3E}">
        <p14:creationId xmlns:p14="http://schemas.microsoft.com/office/powerpoint/2010/main" val="94659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3E98A0A-BB47-4394-F347-8819A0B1BD8C}"/>
              </a:ext>
            </a:extLst>
          </p:cNvPr>
          <p:cNvSpPr>
            <a:spLocks noGrp="1"/>
          </p:cNvSpPr>
          <p:nvPr>
            <p:ph type="title"/>
          </p:nvPr>
        </p:nvSpPr>
        <p:spPr/>
        <p:txBody>
          <a:bodyPr/>
          <a:lstStyle/>
          <a:p>
            <a:r>
              <a:rPr kumimoji="1" lang="ja-JP" altLang="en-US" b="1" dirty="0"/>
              <a:t>ミニゲーム</a:t>
            </a:r>
            <a:r>
              <a:rPr lang="en-US" altLang="ja-JP" b="1" dirty="0"/>
              <a:t>(</a:t>
            </a:r>
            <a:r>
              <a:rPr lang="ja-JP" altLang="en-US" b="1" dirty="0"/>
              <a:t>感想</a:t>
            </a:r>
            <a:r>
              <a:rPr kumimoji="1" lang="en-US" altLang="ja-JP" b="1" dirty="0"/>
              <a:t>)</a:t>
            </a:r>
            <a:endParaRPr kumimoji="1" lang="ja-JP" altLang="en-US" b="1" dirty="0"/>
          </a:p>
        </p:txBody>
      </p:sp>
      <p:sp>
        <p:nvSpPr>
          <p:cNvPr id="3" name="コンテンツ プレースホルダー 2">
            <a:extLst>
              <a:ext uri="{FF2B5EF4-FFF2-40B4-BE49-F238E27FC236}">
                <a16:creationId xmlns:a16="http://schemas.microsoft.com/office/drawing/2014/main" id="{876B3B4F-32D4-18E8-C3B4-5A12C5667B4B}"/>
              </a:ext>
            </a:extLst>
          </p:cNvPr>
          <p:cNvSpPr>
            <a:spLocks noGrp="1"/>
          </p:cNvSpPr>
          <p:nvPr>
            <p:ph idx="1"/>
          </p:nvPr>
        </p:nvSpPr>
        <p:spPr>
          <a:xfrm>
            <a:off x="838200" y="1825625"/>
            <a:ext cx="7048500" cy="4351338"/>
          </a:xfrm>
        </p:spPr>
        <p:txBody>
          <a:bodyPr>
            <a:normAutofit/>
          </a:bodyPr>
          <a:lstStyle/>
          <a:p>
            <a:pPr marL="0" indent="0">
              <a:spcBef>
                <a:spcPts val="1200"/>
              </a:spcBef>
              <a:spcAft>
                <a:spcPts val="1200"/>
              </a:spcAft>
              <a:buNone/>
            </a:pPr>
            <a:r>
              <a:rPr kumimoji="1" lang="ja-JP" altLang="en-US" dirty="0"/>
              <a:t>・</a:t>
            </a:r>
            <a:r>
              <a:rPr kumimoji="1" lang="en-US" altLang="ja-JP" dirty="0"/>
              <a:t>3D</a:t>
            </a:r>
            <a:r>
              <a:rPr kumimoji="1" lang="ja-JP" altLang="en-US" dirty="0"/>
              <a:t>モデルの制作は難しかったが、簡単なものなら短時間で創れるようになったことで、武器のイラストを</a:t>
            </a:r>
            <a:r>
              <a:rPr kumimoji="1" lang="en-US" altLang="ja-JP" dirty="0"/>
              <a:t>3D</a:t>
            </a:r>
            <a:r>
              <a:rPr kumimoji="1" lang="ja-JP" altLang="en-US" dirty="0"/>
              <a:t>で置き換えられるようになったのは収穫だった</a:t>
            </a:r>
            <a:endParaRPr kumimoji="1" lang="en-US" altLang="ja-JP" dirty="0"/>
          </a:p>
          <a:p>
            <a:pPr marL="0" indent="0">
              <a:spcBef>
                <a:spcPts val="1200"/>
              </a:spcBef>
              <a:spcAft>
                <a:spcPts val="1200"/>
              </a:spcAft>
              <a:buNone/>
            </a:pPr>
            <a:r>
              <a:rPr kumimoji="1" lang="ja-JP" altLang="en-US" dirty="0"/>
              <a:t>・通り抜けられる床など多くのゲームで見られるものも予想以上に判定が難しく、物理演算など</a:t>
            </a:r>
            <a:r>
              <a:rPr kumimoji="1" lang="en-US" altLang="ja-JP" dirty="0"/>
              <a:t>Unity</a:t>
            </a:r>
            <a:r>
              <a:rPr kumimoji="1" lang="ja-JP" altLang="en-US" dirty="0"/>
              <a:t>の機能に任せていて自分で内部処理を理解できていない部分も多いことから、他のパートよりもデバッグが大変だった</a:t>
            </a:r>
            <a:r>
              <a:rPr lang="en-US" altLang="ja-JP" dirty="0"/>
              <a:t>(</a:t>
            </a:r>
            <a:r>
              <a:rPr lang="ja-JP" altLang="en-US" dirty="0"/>
              <a:t>今も改善を続けている</a:t>
            </a:r>
            <a:r>
              <a:rPr lang="en-US" altLang="ja-JP" dirty="0"/>
              <a:t>)</a:t>
            </a:r>
            <a:endParaRPr kumimoji="1" lang="ja-JP" altLang="en-US" dirty="0"/>
          </a:p>
        </p:txBody>
      </p:sp>
      <p:pic>
        <p:nvPicPr>
          <p:cNvPr id="5" name="図 4">
            <a:extLst>
              <a:ext uri="{FF2B5EF4-FFF2-40B4-BE49-F238E27FC236}">
                <a16:creationId xmlns:a16="http://schemas.microsoft.com/office/drawing/2014/main" id="{997A871F-7F8D-5335-1944-C17538A9F9D0}"/>
              </a:ext>
            </a:extLst>
          </p:cNvPr>
          <p:cNvPicPr>
            <a:picLocks noChangeAspect="1"/>
          </p:cNvPicPr>
          <p:nvPr/>
        </p:nvPicPr>
        <p:blipFill rotWithShape="1">
          <a:blip r:embed="rId2">
            <a:extLst>
              <a:ext uri="{28A0092B-C50C-407E-A947-70E740481C1C}">
                <a14:useLocalDpi xmlns:a14="http://schemas.microsoft.com/office/drawing/2010/main" val="0"/>
              </a:ext>
            </a:extLst>
          </a:blip>
          <a:srcRect l="22407" r="13842"/>
          <a:stretch/>
        </p:blipFill>
        <p:spPr>
          <a:xfrm>
            <a:off x="7627433" y="681037"/>
            <a:ext cx="6736081" cy="5943600"/>
          </a:xfrm>
          <a:prstGeom prst="rect">
            <a:avLst/>
          </a:prstGeom>
        </p:spPr>
      </p:pic>
    </p:spTree>
    <p:extLst>
      <p:ext uri="{BB962C8B-B14F-4D97-AF65-F5344CB8AC3E}">
        <p14:creationId xmlns:p14="http://schemas.microsoft.com/office/powerpoint/2010/main" val="8139278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CB50D5C0-421D-CB78-A4C9-BBE34D989173}"/>
              </a:ext>
            </a:extLst>
          </p:cNvPr>
          <p:cNvPicPr>
            <a:picLocks noChangeAspect="1"/>
          </p:cNvPicPr>
          <p:nvPr/>
        </p:nvPicPr>
        <p:blipFill>
          <a:blip r:embed="rId2">
            <a:alphaModFix amt="30000"/>
            <a:extLst>
              <a:ext uri="{28A0092B-C50C-407E-A947-70E740481C1C}">
                <a14:useLocalDpi xmlns:a14="http://schemas.microsoft.com/office/drawing/2010/main" val="0"/>
              </a:ext>
            </a:extLst>
          </a:blip>
          <a:stretch>
            <a:fillRect/>
          </a:stretch>
        </p:blipFill>
        <p:spPr>
          <a:xfrm>
            <a:off x="6547995" y="0"/>
            <a:ext cx="7837718" cy="6858000"/>
          </a:xfrm>
          <a:prstGeom prst="rect">
            <a:avLst/>
          </a:prstGeom>
        </p:spPr>
      </p:pic>
      <p:sp>
        <p:nvSpPr>
          <p:cNvPr id="2" name="タイトル 1">
            <a:extLst>
              <a:ext uri="{FF2B5EF4-FFF2-40B4-BE49-F238E27FC236}">
                <a16:creationId xmlns:a16="http://schemas.microsoft.com/office/drawing/2014/main" id="{003FBBE9-639F-2E50-8D82-3F3A4C9E2DB7}"/>
              </a:ext>
            </a:extLst>
          </p:cNvPr>
          <p:cNvSpPr>
            <a:spLocks noGrp="1"/>
          </p:cNvSpPr>
          <p:nvPr>
            <p:ph type="title"/>
          </p:nvPr>
        </p:nvSpPr>
        <p:spPr/>
        <p:txBody>
          <a:bodyPr/>
          <a:lstStyle/>
          <a:p>
            <a:r>
              <a:rPr kumimoji="1" lang="ja-JP" altLang="en-US" b="1" dirty="0"/>
              <a:t>アピールポイント</a:t>
            </a:r>
          </a:p>
        </p:txBody>
      </p:sp>
      <p:sp>
        <p:nvSpPr>
          <p:cNvPr id="3" name="コンテンツ プレースホルダー 2">
            <a:extLst>
              <a:ext uri="{FF2B5EF4-FFF2-40B4-BE49-F238E27FC236}">
                <a16:creationId xmlns:a16="http://schemas.microsoft.com/office/drawing/2014/main" id="{DE52387F-B1C1-31E4-4597-3798AFE76DE0}"/>
              </a:ext>
            </a:extLst>
          </p:cNvPr>
          <p:cNvSpPr>
            <a:spLocks noGrp="1"/>
          </p:cNvSpPr>
          <p:nvPr>
            <p:ph idx="1"/>
          </p:nvPr>
        </p:nvSpPr>
        <p:spPr/>
        <p:txBody>
          <a:bodyPr/>
          <a:lstStyle/>
          <a:p>
            <a:pPr marL="0" indent="0">
              <a:spcBef>
                <a:spcPts val="1200"/>
              </a:spcBef>
              <a:spcAft>
                <a:spcPts val="1200"/>
              </a:spcAft>
              <a:buNone/>
            </a:pPr>
            <a:r>
              <a:rPr kumimoji="1" lang="ja-JP" altLang="en-US" dirty="0"/>
              <a:t>・まず自分が楽しいと思えなければプレイヤーにも楽しんでもらえないと考え、自分が「好き」と思うものを詰め込んだ</a:t>
            </a:r>
            <a:r>
              <a:rPr kumimoji="1" lang="en-US" altLang="ja-JP" dirty="0"/>
              <a:t>(</a:t>
            </a:r>
            <a:r>
              <a:rPr kumimoji="1" lang="ja-JP" altLang="en-US" dirty="0"/>
              <a:t>例</a:t>
            </a:r>
            <a:r>
              <a:rPr kumimoji="1" lang="en-US" altLang="ja-JP" dirty="0"/>
              <a:t>:</a:t>
            </a:r>
            <a:r>
              <a:rPr kumimoji="1" lang="ja-JP" altLang="en-US" dirty="0"/>
              <a:t>一作品の中に様々なジャンルのゲーム</a:t>
            </a:r>
            <a:r>
              <a:rPr kumimoji="1" lang="en-US" altLang="ja-JP" dirty="0"/>
              <a:t>,</a:t>
            </a:r>
            <a:r>
              <a:rPr kumimoji="1" lang="ja-JP" altLang="en-US" dirty="0"/>
              <a:t>エンドロール</a:t>
            </a:r>
            <a:r>
              <a:rPr kumimoji="1" lang="en-US" altLang="ja-JP" dirty="0"/>
              <a:t>,</a:t>
            </a:r>
            <a:r>
              <a:rPr kumimoji="1" lang="ja-JP" altLang="en-US" dirty="0"/>
              <a:t>クリア後要素</a:t>
            </a:r>
            <a:r>
              <a:rPr kumimoji="1" lang="en-US" altLang="ja-JP" dirty="0"/>
              <a:t>)</a:t>
            </a:r>
          </a:p>
          <a:p>
            <a:pPr marL="0" indent="0">
              <a:spcBef>
                <a:spcPts val="1200"/>
              </a:spcBef>
              <a:spcAft>
                <a:spcPts val="1200"/>
              </a:spcAft>
              <a:buNone/>
            </a:pPr>
            <a:r>
              <a:rPr kumimoji="1" lang="ja-JP" altLang="en-US" dirty="0"/>
              <a:t>・もちろん、実力・スキルが足りず望んだ通りにならなかったところ、不格好なところも多いが、それを恥ずかしがらず多くのことに挑戦した</a:t>
            </a:r>
            <a:endParaRPr kumimoji="1" lang="en-US" altLang="ja-JP" dirty="0"/>
          </a:p>
          <a:p>
            <a:pPr marL="0" indent="0">
              <a:spcBef>
                <a:spcPts val="1200"/>
              </a:spcBef>
              <a:spcAft>
                <a:spcPts val="1200"/>
              </a:spcAft>
              <a:buNone/>
            </a:pPr>
            <a:r>
              <a:rPr lang="ja-JP" altLang="en-US" dirty="0"/>
              <a:t>・一本のコンシューマーゲームを創る気持ちで制作に取り組み、</a:t>
            </a:r>
            <a:r>
              <a:rPr lang="en-US" altLang="ja-JP" dirty="0"/>
              <a:t>3</a:t>
            </a:r>
            <a:r>
              <a:rPr lang="ja-JP" altLang="en-US" dirty="0"/>
              <a:t>つのパートが自然に繋がるよう、快適にプレイできるよう努めた</a:t>
            </a:r>
            <a:endParaRPr lang="en-US" altLang="ja-JP" dirty="0"/>
          </a:p>
        </p:txBody>
      </p:sp>
    </p:spTree>
    <p:extLst>
      <p:ext uri="{BB962C8B-B14F-4D97-AF65-F5344CB8AC3E}">
        <p14:creationId xmlns:p14="http://schemas.microsoft.com/office/powerpoint/2010/main" val="40291407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3">
            <a:extLst>
              <a:ext uri="{FF2B5EF4-FFF2-40B4-BE49-F238E27FC236}">
                <a16:creationId xmlns:a16="http://schemas.microsoft.com/office/drawing/2014/main" id="{EC1A6CF7-53D2-4423-9D10-8D4823907096}"/>
              </a:ext>
            </a:extLst>
          </p:cNvPr>
          <p:cNvPicPr>
            <a:picLocks noChangeAspect="1"/>
          </p:cNvPicPr>
          <p:nvPr/>
        </p:nvPicPr>
        <p:blipFill>
          <a:blip r:embed="rId2">
            <a:alphaModFix amt="30000"/>
            <a:extLst>
              <a:ext uri="{28A0092B-C50C-407E-A947-70E740481C1C}">
                <a14:useLocalDpi xmlns:a14="http://schemas.microsoft.com/office/drawing/2010/main" val="0"/>
              </a:ext>
            </a:extLst>
          </a:blip>
          <a:stretch>
            <a:fillRect/>
          </a:stretch>
        </p:blipFill>
        <p:spPr>
          <a:xfrm>
            <a:off x="6096000" y="0"/>
            <a:ext cx="7837718" cy="6858000"/>
          </a:xfrm>
          <a:prstGeom prst="rect">
            <a:avLst/>
          </a:prstGeom>
        </p:spPr>
      </p:pic>
      <p:sp>
        <p:nvSpPr>
          <p:cNvPr id="2" name="タイトル 1">
            <a:extLst>
              <a:ext uri="{FF2B5EF4-FFF2-40B4-BE49-F238E27FC236}">
                <a16:creationId xmlns:a16="http://schemas.microsoft.com/office/drawing/2014/main" id="{7C1435F1-58E1-FD4F-0E8B-C2CB93B2E0D8}"/>
              </a:ext>
            </a:extLst>
          </p:cNvPr>
          <p:cNvSpPr>
            <a:spLocks noGrp="1"/>
          </p:cNvSpPr>
          <p:nvPr>
            <p:ph type="title"/>
          </p:nvPr>
        </p:nvSpPr>
        <p:spPr/>
        <p:txBody>
          <a:bodyPr/>
          <a:lstStyle/>
          <a:p>
            <a:r>
              <a:rPr kumimoji="1" lang="ja-JP" altLang="en-US" b="1" dirty="0"/>
              <a:t>今後の改善点</a:t>
            </a:r>
          </a:p>
        </p:txBody>
      </p:sp>
      <p:sp>
        <p:nvSpPr>
          <p:cNvPr id="3" name="コンテンツ プレースホルダー 2">
            <a:extLst>
              <a:ext uri="{FF2B5EF4-FFF2-40B4-BE49-F238E27FC236}">
                <a16:creationId xmlns:a16="http://schemas.microsoft.com/office/drawing/2014/main" id="{BC319C14-4611-1C1A-7352-B4D08169C27C}"/>
              </a:ext>
            </a:extLst>
          </p:cNvPr>
          <p:cNvSpPr>
            <a:spLocks noGrp="1"/>
          </p:cNvSpPr>
          <p:nvPr>
            <p:ph idx="1"/>
          </p:nvPr>
        </p:nvSpPr>
        <p:spPr/>
        <p:txBody>
          <a:bodyPr/>
          <a:lstStyle/>
          <a:p>
            <a:pPr marL="0" indent="0">
              <a:spcBef>
                <a:spcPts val="2000"/>
              </a:spcBef>
              <a:buNone/>
            </a:pPr>
            <a:r>
              <a:rPr kumimoji="1" lang="ja-JP" altLang="en-US" dirty="0"/>
              <a:t>・初挑戦となる要素も多く先が見えない中で、とにかく完成させるため雑になっていたコードを改善し、バグを減らすとともに最適化を行う</a:t>
            </a:r>
            <a:endParaRPr kumimoji="1" lang="en-US" altLang="ja-JP" dirty="0"/>
          </a:p>
          <a:p>
            <a:pPr marL="0" indent="0">
              <a:spcBef>
                <a:spcPts val="2000"/>
              </a:spcBef>
              <a:buNone/>
            </a:pPr>
            <a:r>
              <a:rPr kumimoji="1" lang="ja-JP" altLang="en-US" dirty="0"/>
              <a:t>・できるだけ多くの人にプレイしてもらうことでフィードバックを受け、一人では気づけなかった分かりにくさや不便さをなくしていく</a:t>
            </a:r>
            <a:endParaRPr kumimoji="1" lang="en-US" altLang="ja-JP" dirty="0"/>
          </a:p>
          <a:p>
            <a:pPr marL="0" indent="0">
              <a:spcBef>
                <a:spcPts val="2000"/>
              </a:spcBef>
              <a:buNone/>
            </a:pPr>
            <a:r>
              <a:rPr kumimoji="1" lang="ja-JP" altLang="en-US" dirty="0"/>
              <a:t>・コンフィグから</a:t>
            </a:r>
            <a:r>
              <a:rPr kumimoji="1" lang="en-US" altLang="ja-JP" dirty="0"/>
              <a:t>BGM</a:t>
            </a:r>
            <a:r>
              <a:rPr kumimoji="1" lang="ja-JP" altLang="en-US" dirty="0"/>
              <a:t>や</a:t>
            </a:r>
            <a:r>
              <a:rPr kumimoji="1" lang="en-US" altLang="ja-JP" dirty="0"/>
              <a:t>SE</a:t>
            </a:r>
            <a:r>
              <a:rPr kumimoji="1" lang="ja-JP" altLang="en-US" dirty="0"/>
              <a:t>の音量調整をできるようにするなど、遊びやすさの向上に繋がる機能追加を続けていく</a:t>
            </a:r>
          </a:p>
        </p:txBody>
      </p:sp>
    </p:spTree>
    <p:extLst>
      <p:ext uri="{BB962C8B-B14F-4D97-AF65-F5344CB8AC3E}">
        <p14:creationId xmlns:p14="http://schemas.microsoft.com/office/powerpoint/2010/main" val="24897802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A419DF-9118-B675-7D12-D071F21FBA69}"/>
              </a:ext>
            </a:extLst>
          </p:cNvPr>
          <p:cNvSpPr>
            <a:spLocks noGrp="1"/>
          </p:cNvSpPr>
          <p:nvPr>
            <p:ph type="title"/>
          </p:nvPr>
        </p:nvSpPr>
        <p:spPr>
          <a:xfrm>
            <a:off x="838200" y="377190"/>
            <a:ext cx="10515600" cy="6092190"/>
          </a:xfrm>
        </p:spPr>
        <p:txBody>
          <a:bodyPr/>
          <a:lstStyle/>
          <a:p>
            <a:pPr algn="ctr"/>
            <a:r>
              <a:rPr kumimoji="1" lang="ja-JP" altLang="en-US" b="1" dirty="0">
                <a:latin typeface="HGPｺﾞｼｯｸE" panose="020B0900000000000000" pitchFamily="50" charset="-128"/>
                <a:ea typeface="HGPｺﾞｼｯｸE" panose="020B0900000000000000" pitchFamily="50" charset="-128"/>
              </a:rPr>
              <a:t>よろしくおねがいします！</a:t>
            </a:r>
            <a:endParaRPr kumimoji="1" lang="ja-JP" altLang="en-US" sz="2000" dirty="0">
              <a:ea typeface="HGPｺﾞｼｯｸE" panose="020B0900000000000000" pitchFamily="50" charset="-128"/>
            </a:endParaRPr>
          </a:p>
        </p:txBody>
      </p:sp>
      <p:sp>
        <p:nvSpPr>
          <p:cNvPr id="3" name="テキスト ボックス 2">
            <a:extLst>
              <a:ext uri="{FF2B5EF4-FFF2-40B4-BE49-F238E27FC236}">
                <a16:creationId xmlns:a16="http://schemas.microsoft.com/office/drawing/2014/main" id="{B7D82C7E-D746-C661-32B2-E640E4AD4436}"/>
              </a:ext>
            </a:extLst>
          </p:cNvPr>
          <p:cNvSpPr txBox="1"/>
          <p:nvPr/>
        </p:nvSpPr>
        <p:spPr>
          <a:xfrm>
            <a:off x="6949440" y="5863590"/>
            <a:ext cx="5097870" cy="923330"/>
          </a:xfrm>
          <a:prstGeom prst="rect">
            <a:avLst/>
          </a:prstGeom>
          <a:noFill/>
        </p:spPr>
        <p:txBody>
          <a:bodyPr wrap="none" rtlCol="0">
            <a:spAutoFit/>
          </a:bodyPr>
          <a:lstStyle/>
          <a:p>
            <a:r>
              <a:rPr kumimoji="1" lang="ja-JP" altLang="en-US" dirty="0"/>
              <a:t>補足</a:t>
            </a:r>
            <a:r>
              <a:rPr kumimoji="1" lang="en-US" altLang="ja-JP" dirty="0"/>
              <a:t>:</a:t>
            </a:r>
            <a:r>
              <a:rPr lang="en-US" altLang="ja-JP" dirty="0"/>
              <a:t>X(</a:t>
            </a:r>
            <a:r>
              <a:rPr lang="ja-JP" altLang="en-US" dirty="0"/>
              <a:t>旧</a:t>
            </a:r>
            <a:r>
              <a:rPr lang="en-US" altLang="ja-JP" dirty="0"/>
              <a:t>Twitter)</a:t>
            </a:r>
            <a:r>
              <a:rPr lang="ja-JP" altLang="en-US" dirty="0"/>
              <a:t>のフォロワー等にもプレイ</a:t>
            </a:r>
            <a:endParaRPr lang="en-US" altLang="ja-JP" dirty="0"/>
          </a:p>
          <a:p>
            <a:r>
              <a:rPr kumimoji="1" lang="ja-JP" altLang="en-US" dirty="0"/>
              <a:t>　　 してもらう都合上、エンドロールでは私</a:t>
            </a:r>
            <a:endParaRPr kumimoji="1" lang="en-US" altLang="ja-JP" dirty="0"/>
          </a:p>
          <a:p>
            <a:r>
              <a:rPr kumimoji="1" lang="ja-JP" altLang="en-US" dirty="0"/>
              <a:t>　　 の名前を「春宮トキ」と記載しています。</a:t>
            </a:r>
          </a:p>
        </p:txBody>
      </p:sp>
    </p:spTree>
    <p:extLst>
      <p:ext uri="{BB962C8B-B14F-4D97-AF65-F5344CB8AC3E}">
        <p14:creationId xmlns:p14="http://schemas.microsoft.com/office/powerpoint/2010/main" val="18670432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6">
            <a:extLst>
              <a:ext uri="{FF2B5EF4-FFF2-40B4-BE49-F238E27FC236}">
                <a16:creationId xmlns:a16="http://schemas.microsoft.com/office/drawing/2014/main" id="{D691B923-2CDC-D383-D83D-9EFA0508B707}"/>
              </a:ext>
            </a:extLst>
          </p:cNvPr>
          <p:cNvPicPr>
            <a:picLocks noChangeAspect="1"/>
          </p:cNvPicPr>
          <p:nvPr/>
        </p:nvPicPr>
        <p:blipFill>
          <a:blip r:embed="rId2">
            <a:alphaModFix amt="30000"/>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pic>
        <p:nvPicPr>
          <p:cNvPr id="5" name="図 4">
            <a:extLst>
              <a:ext uri="{FF2B5EF4-FFF2-40B4-BE49-F238E27FC236}">
                <a16:creationId xmlns:a16="http://schemas.microsoft.com/office/drawing/2014/main" id="{2AE72008-5E66-CEB5-0FDC-694751D2CB1A}"/>
              </a:ext>
            </a:extLst>
          </p:cNvPr>
          <p:cNvPicPr>
            <a:picLocks noChangeAspect="1"/>
          </p:cNvPicPr>
          <p:nvPr/>
        </p:nvPicPr>
        <p:blipFill>
          <a:blip r:embed="rId3">
            <a:alphaModFix amt="30000"/>
            <a:extLst>
              <a:ext uri="{28A0092B-C50C-407E-A947-70E740481C1C}">
                <a14:useLocalDpi xmlns:a14="http://schemas.microsoft.com/office/drawing/2010/main" val="0"/>
              </a:ext>
            </a:extLst>
          </a:blip>
          <a:stretch>
            <a:fillRect/>
          </a:stretch>
        </p:blipFill>
        <p:spPr>
          <a:xfrm>
            <a:off x="-12526" y="0"/>
            <a:ext cx="12192001" cy="6858000"/>
          </a:xfrm>
          <a:prstGeom prst="rect">
            <a:avLst/>
          </a:prstGeom>
        </p:spPr>
      </p:pic>
      <p:sp>
        <p:nvSpPr>
          <p:cNvPr id="2" name="タイトル 1">
            <a:extLst>
              <a:ext uri="{FF2B5EF4-FFF2-40B4-BE49-F238E27FC236}">
                <a16:creationId xmlns:a16="http://schemas.microsoft.com/office/drawing/2014/main" id="{5AC66521-47A4-B7F0-5C75-A7A2E782AC17}"/>
              </a:ext>
            </a:extLst>
          </p:cNvPr>
          <p:cNvSpPr>
            <a:spLocks noGrp="1"/>
          </p:cNvSpPr>
          <p:nvPr>
            <p:ph type="title"/>
          </p:nvPr>
        </p:nvSpPr>
        <p:spPr/>
        <p:txBody>
          <a:bodyPr/>
          <a:lstStyle/>
          <a:p>
            <a:r>
              <a:rPr kumimoji="1" lang="ja-JP" altLang="en-US" b="1" dirty="0">
                <a:latin typeface="BIZ UDゴシック" panose="020B0400000000000000" pitchFamily="49" charset="-128"/>
                <a:ea typeface="BIZ UDゴシック" panose="020B0400000000000000" pitchFamily="49" charset="-128"/>
              </a:rPr>
              <a:t>聖妖大戦 </a:t>
            </a:r>
            <a:r>
              <a:rPr kumimoji="1" lang="en-US" altLang="ja-JP" b="1" i="1" dirty="0">
                <a:latin typeface="Yu Gothic UI Semibold" panose="020B0700000000000000" pitchFamily="50" charset="-128"/>
                <a:ea typeface="Yu Gothic UI Semibold" panose="020B0700000000000000" pitchFamily="50" charset="-128"/>
              </a:rPr>
              <a:t>~interlude~</a:t>
            </a:r>
            <a:endParaRPr kumimoji="1" lang="ja-JP" altLang="en-US" b="1" i="1" dirty="0">
              <a:latin typeface="Yu Gothic UI Semibold" panose="020B0700000000000000" pitchFamily="50" charset="-128"/>
              <a:ea typeface="Yu Gothic UI Semibold" panose="020B0700000000000000" pitchFamily="50" charset="-128"/>
            </a:endParaRPr>
          </a:p>
        </p:txBody>
      </p:sp>
      <p:sp>
        <p:nvSpPr>
          <p:cNvPr id="3" name="コンテンツ プレースホルダー 2">
            <a:extLst>
              <a:ext uri="{FF2B5EF4-FFF2-40B4-BE49-F238E27FC236}">
                <a16:creationId xmlns:a16="http://schemas.microsoft.com/office/drawing/2014/main" id="{8E044CE5-22F3-AE2F-4561-4DB0FA5E7A13}"/>
              </a:ext>
            </a:extLst>
          </p:cNvPr>
          <p:cNvSpPr>
            <a:spLocks noGrp="1"/>
          </p:cNvSpPr>
          <p:nvPr>
            <p:ph idx="1"/>
          </p:nvPr>
        </p:nvSpPr>
        <p:spPr>
          <a:xfrm>
            <a:off x="838200" y="2377439"/>
            <a:ext cx="10515600" cy="2628901"/>
          </a:xfrm>
          <a:ln>
            <a:solidFill>
              <a:schemeClr val="tx1"/>
            </a:solidFill>
          </a:ln>
        </p:spPr>
        <p:txBody>
          <a:bodyPr>
            <a:normAutofit/>
          </a:bodyPr>
          <a:lstStyle/>
          <a:p>
            <a:pPr marL="0" indent="0">
              <a:buNone/>
            </a:pPr>
            <a:r>
              <a:rPr kumimoji="1" lang="ja-JP" altLang="en-US" dirty="0"/>
              <a:t>あらすじ</a:t>
            </a:r>
            <a:endParaRPr kumimoji="1" lang="en-US" altLang="ja-JP" dirty="0"/>
          </a:p>
          <a:p>
            <a:pPr marL="0" indent="0">
              <a:buNone/>
            </a:pPr>
            <a:r>
              <a:rPr kumimoji="1" lang="ja-JP" altLang="en-US" dirty="0"/>
              <a:t>文明の破壊のみを目的とし、あらゆる世界に現れる正体不明の存在「異妖」。これを浄化するため高次に存在する「星」から派遣される情報生命体「セイン」。地球におけるセインの「リーダー」に選ばれた本作の主人公「剣羽和人」は、見事その役割を果たし地球から異妖の脅威を取り去った。</a:t>
            </a:r>
            <a:r>
              <a:rPr kumimoji="1" lang="en-US" altLang="ja-JP" dirty="0"/>
              <a:t>……</a:t>
            </a:r>
            <a:r>
              <a:rPr kumimoji="1" lang="ja-JP" altLang="en-US" dirty="0"/>
              <a:t>はずだった。</a:t>
            </a:r>
            <a:endParaRPr kumimoji="1" lang="en-US" altLang="ja-JP" dirty="0"/>
          </a:p>
        </p:txBody>
      </p:sp>
    </p:spTree>
    <p:extLst>
      <p:ext uri="{BB962C8B-B14F-4D97-AF65-F5344CB8AC3E}">
        <p14:creationId xmlns:p14="http://schemas.microsoft.com/office/powerpoint/2010/main" val="3831569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22703A-ABCD-7A40-DCF3-F67F374E1DF0}"/>
              </a:ext>
            </a:extLst>
          </p:cNvPr>
          <p:cNvSpPr>
            <a:spLocks noGrp="1"/>
          </p:cNvSpPr>
          <p:nvPr>
            <p:ph type="title"/>
          </p:nvPr>
        </p:nvSpPr>
        <p:spPr/>
        <p:txBody>
          <a:bodyPr/>
          <a:lstStyle/>
          <a:p>
            <a:r>
              <a:rPr kumimoji="1" lang="ja-JP" altLang="en-US" b="1" dirty="0"/>
              <a:t>ゲーム内容</a:t>
            </a:r>
          </a:p>
        </p:txBody>
      </p:sp>
      <p:sp>
        <p:nvSpPr>
          <p:cNvPr id="3" name="コンテンツ プレースホルダー 2">
            <a:extLst>
              <a:ext uri="{FF2B5EF4-FFF2-40B4-BE49-F238E27FC236}">
                <a16:creationId xmlns:a16="http://schemas.microsoft.com/office/drawing/2014/main" id="{E038F482-94B7-E501-E865-8B115F10808F}"/>
              </a:ext>
            </a:extLst>
          </p:cNvPr>
          <p:cNvSpPr>
            <a:spLocks noGrp="1"/>
          </p:cNvSpPr>
          <p:nvPr>
            <p:ph idx="1"/>
          </p:nvPr>
        </p:nvSpPr>
        <p:spPr/>
        <p:txBody>
          <a:bodyPr/>
          <a:lstStyle/>
          <a:p>
            <a:pPr marL="0" indent="0">
              <a:buNone/>
            </a:pPr>
            <a:r>
              <a:rPr kumimoji="1" lang="ja-JP" altLang="en-US" dirty="0"/>
              <a:t>主に</a:t>
            </a:r>
            <a:endParaRPr kumimoji="1" lang="en-US" altLang="ja-JP" dirty="0"/>
          </a:p>
          <a:p>
            <a:pPr marL="0" indent="0">
              <a:buNone/>
            </a:pPr>
            <a:endParaRPr lang="en-US" altLang="ja-JP" dirty="0"/>
          </a:p>
          <a:p>
            <a:pPr marL="0" indent="0">
              <a:buNone/>
            </a:pPr>
            <a:r>
              <a:rPr kumimoji="1" lang="ja-JP" altLang="en-US" dirty="0"/>
              <a:t>・シナリオパート</a:t>
            </a:r>
            <a:endParaRPr kumimoji="1" lang="en-US" altLang="ja-JP" dirty="0"/>
          </a:p>
          <a:p>
            <a:pPr marL="0" indent="0">
              <a:buNone/>
            </a:pPr>
            <a:r>
              <a:rPr kumimoji="1" lang="ja-JP" altLang="en-US" dirty="0"/>
              <a:t>・バトルパート</a:t>
            </a:r>
            <a:r>
              <a:rPr kumimoji="1" lang="en-US" altLang="ja-JP" dirty="0"/>
              <a:t>(2D)</a:t>
            </a:r>
          </a:p>
          <a:p>
            <a:pPr marL="0" indent="0">
              <a:buNone/>
            </a:pPr>
            <a:r>
              <a:rPr kumimoji="1" lang="ja-JP" altLang="en-US" dirty="0"/>
              <a:t>・ミニゲーム</a:t>
            </a:r>
            <a:r>
              <a:rPr kumimoji="1" lang="en-US" altLang="ja-JP" dirty="0"/>
              <a:t>(3D)</a:t>
            </a:r>
          </a:p>
          <a:p>
            <a:pPr marL="0" indent="0">
              <a:buNone/>
            </a:pPr>
            <a:endParaRPr lang="en-US" altLang="ja-JP" dirty="0"/>
          </a:p>
          <a:p>
            <a:pPr marL="0" indent="0">
              <a:buNone/>
            </a:pPr>
            <a:r>
              <a:rPr kumimoji="1" lang="ja-JP" altLang="en-US" dirty="0"/>
              <a:t>の</a:t>
            </a:r>
            <a:r>
              <a:rPr kumimoji="1" lang="en-US" altLang="ja-JP" dirty="0"/>
              <a:t>3</a:t>
            </a:r>
            <a:r>
              <a:rPr kumimoji="1" lang="ja-JP" altLang="en-US" dirty="0"/>
              <a:t>つで構成されている</a:t>
            </a:r>
          </a:p>
        </p:txBody>
      </p:sp>
      <p:pic>
        <p:nvPicPr>
          <p:cNvPr id="5" name="図 4">
            <a:extLst>
              <a:ext uri="{FF2B5EF4-FFF2-40B4-BE49-F238E27FC236}">
                <a16:creationId xmlns:a16="http://schemas.microsoft.com/office/drawing/2014/main" id="{606FCEFD-DBD7-983F-60FB-6631A0FA3B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95625" y="0"/>
            <a:ext cx="5143500" cy="6858000"/>
          </a:xfrm>
          <a:prstGeom prst="rect">
            <a:avLst/>
          </a:prstGeom>
        </p:spPr>
      </p:pic>
      <p:pic>
        <p:nvPicPr>
          <p:cNvPr id="7" name="図 6">
            <a:extLst>
              <a:ext uri="{FF2B5EF4-FFF2-40B4-BE49-F238E27FC236}">
                <a16:creationId xmlns:a16="http://schemas.microsoft.com/office/drawing/2014/main" id="{7120E428-11F4-196D-8430-C2676B42AD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4743" y="0"/>
            <a:ext cx="5143500" cy="6858000"/>
          </a:xfrm>
          <a:prstGeom prst="rect">
            <a:avLst/>
          </a:prstGeom>
        </p:spPr>
      </p:pic>
    </p:spTree>
    <p:extLst>
      <p:ext uri="{BB962C8B-B14F-4D97-AF65-F5344CB8AC3E}">
        <p14:creationId xmlns:p14="http://schemas.microsoft.com/office/powerpoint/2010/main" val="32495521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DB9D03-8DFD-5B7E-C2B2-17261C2E21A7}"/>
              </a:ext>
            </a:extLst>
          </p:cNvPr>
          <p:cNvSpPr>
            <a:spLocks noGrp="1"/>
          </p:cNvSpPr>
          <p:nvPr>
            <p:ph type="title"/>
          </p:nvPr>
        </p:nvSpPr>
        <p:spPr/>
        <p:txBody>
          <a:bodyPr/>
          <a:lstStyle/>
          <a:p>
            <a:r>
              <a:rPr kumimoji="1" lang="ja-JP" altLang="en-US" b="1" dirty="0"/>
              <a:t>動機</a:t>
            </a:r>
          </a:p>
        </p:txBody>
      </p:sp>
      <p:sp>
        <p:nvSpPr>
          <p:cNvPr id="3" name="コンテンツ プレースホルダー 2">
            <a:extLst>
              <a:ext uri="{FF2B5EF4-FFF2-40B4-BE49-F238E27FC236}">
                <a16:creationId xmlns:a16="http://schemas.microsoft.com/office/drawing/2014/main" id="{CD514658-DFB0-1721-1DE9-2ABBAA0E66A8}"/>
              </a:ext>
            </a:extLst>
          </p:cNvPr>
          <p:cNvSpPr>
            <a:spLocks noGrp="1"/>
          </p:cNvSpPr>
          <p:nvPr>
            <p:ph idx="1"/>
          </p:nvPr>
        </p:nvSpPr>
        <p:spPr/>
        <p:txBody>
          <a:bodyPr/>
          <a:lstStyle/>
          <a:p>
            <a:pPr marL="0" indent="0">
              <a:spcBef>
                <a:spcPts val="2000"/>
              </a:spcBef>
              <a:buNone/>
            </a:pPr>
            <a:r>
              <a:rPr kumimoji="1" lang="en-US" altLang="ja-JP" dirty="0"/>
              <a:t>2024</a:t>
            </a:r>
            <a:r>
              <a:rPr kumimoji="1" lang="ja-JP" altLang="en-US" dirty="0"/>
              <a:t>年</a:t>
            </a:r>
            <a:r>
              <a:rPr kumimoji="1" lang="en-US" altLang="ja-JP" dirty="0"/>
              <a:t>3</a:t>
            </a:r>
            <a:r>
              <a:rPr kumimoji="1" lang="ja-JP" altLang="en-US" dirty="0"/>
              <a:t>月、本格的に就職を考えるに当たって自分の武器となる作品を創ろうと考えた。そこで、自分は長期的な計画にも地道に取り組めること、ノベルゲームが好きなこと、ほんの少しイラストを描けることに注目。ストーリー付きで</a:t>
            </a:r>
            <a:r>
              <a:rPr kumimoji="1" lang="en-US" altLang="ja-JP" dirty="0"/>
              <a:t>2</a:t>
            </a:r>
            <a:r>
              <a:rPr kumimoji="1" lang="ja-JP" altLang="en-US" dirty="0"/>
              <a:t>時間ほどのボリュームの作品を、</a:t>
            </a:r>
            <a:r>
              <a:rPr kumimoji="1" lang="en-US" altLang="ja-JP" dirty="0"/>
              <a:t>2024</a:t>
            </a:r>
            <a:r>
              <a:rPr kumimoji="1" lang="ja-JP" altLang="en-US" dirty="0"/>
              <a:t>年度の</a:t>
            </a:r>
            <a:r>
              <a:rPr kumimoji="1" lang="en-US" altLang="ja-JP" dirty="0"/>
              <a:t>1</a:t>
            </a:r>
            <a:r>
              <a:rPr kumimoji="1" lang="ja-JP" altLang="en-US" dirty="0"/>
              <a:t>年間で完成させるという構想を立てた。加えて、</a:t>
            </a:r>
            <a:r>
              <a:rPr lang="en-US" altLang="ja-JP" dirty="0"/>
              <a:t>Unity</a:t>
            </a:r>
            <a:r>
              <a:rPr lang="ja-JP" altLang="en-US" dirty="0"/>
              <a:t>でまだ触れていなかった</a:t>
            </a:r>
            <a:r>
              <a:rPr lang="en-US" altLang="ja-JP" dirty="0"/>
              <a:t>3D</a:t>
            </a:r>
            <a:r>
              <a:rPr lang="ja-JP" altLang="en-US" dirty="0"/>
              <a:t>を扱うパートも取り入れたい、更には</a:t>
            </a:r>
            <a:r>
              <a:rPr lang="en-US" altLang="ja-JP" dirty="0"/>
              <a:t>3D</a:t>
            </a:r>
            <a:r>
              <a:rPr lang="ja-JP" altLang="en-US" dirty="0"/>
              <a:t>モデルを自作できるようにもなりたいと思い、</a:t>
            </a:r>
            <a:r>
              <a:rPr lang="en-US" altLang="ja-JP" dirty="0"/>
              <a:t>Blender</a:t>
            </a:r>
            <a:r>
              <a:rPr lang="ja-JP" altLang="en-US" dirty="0"/>
              <a:t>を使う練習も始めた。他にもできる限り多くのことに挑戦し、「これを見れば自分のことを全て知ってもらえる」という作品となることを目指した。</a:t>
            </a:r>
            <a:endParaRPr kumimoji="1" lang="ja-JP" altLang="en-US" dirty="0"/>
          </a:p>
        </p:txBody>
      </p:sp>
    </p:spTree>
    <p:extLst>
      <p:ext uri="{BB962C8B-B14F-4D97-AF65-F5344CB8AC3E}">
        <p14:creationId xmlns:p14="http://schemas.microsoft.com/office/powerpoint/2010/main" val="3346904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表 3">
            <a:extLst>
              <a:ext uri="{FF2B5EF4-FFF2-40B4-BE49-F238E27FC236}">
                <a16:creationId xmlns:a16="http://schemas.microsoft.com/office/drawing/2014/main" id="{45B1DFF0-50B2-0CEB-8D5A-C00584D9A2D1}"/>
              </a:ext>
            </a:extLst>
          </p:cNvPr>
          <p:cNvGraphicFramePr>
            <a:graphicFrameLocks noGrp="1"/>
          </p:cNvGraphicFramePr>
          <p:nvPr>
            <p:extLst>
              <p:ext uri="{D42A27DB-BD31-4B8C-83A1-F6EECF244321}">
                <p14:modId xmlns:p14="http://schemas.microsoft.com/office/powerpoint/2010/main" val="3193960544"/>
              </p:ext>
            </p:extLst>
          </p:nvPr>
        </p:nvGraphicFramePr>
        <p:xfrm>
          <a:off x="335280" y="982980"/>
          <a:ext cx="11521440" cy="5749288"/>
        </p:xfrm>
        <a:graphic>
          <a:graphicData uri="http://schemas.openxmlformats.org/drawingml/2006/table">
            <a:tbl>
              <a:tblPr firstRow="1" bandRow="1">
                <a:tableStyleId>{5C22544A-7EE6-4342-B048-85BDC9FD1C3A}</a:tableStyleId>
              </a:tblPr>
              <a:tblGrid>
                <a:gridCol w="1152144">
                  <a:extLst>
                    <a:ext uri="{9D8B030D-6E8A-4147-A177-3AD203B41FA5}">
                      <a16:colId xmlns:a16="http://schemas.microsoft.com/office/drawing/2014/main" val="2075349541"/>
                    </a:ext>
                  </a:extLst>
                </a:gridCol>
                <a:gridCol w="1152144">
                  <a:extLst>
                    <a:ext uri="{9D8B030D-6E8A-4147-A177-3AD203B41FA5}">
                      <a16:colId xmlns:a16="http://schemas.microsoft.com/office/drawing/2014/main" val="4138018555"/>
                    </a:ext>
                  </a:extLst>
                </a:gridCol>
                <a:gridCol w="1152144">
                  <a:extLst>
                    <a:ext uri="{9D8B030D-6E8A-4147-A177-3AD203B41FA5}">
                      <a16:colId xmlns:a16="http://schemas.microsoft.com/office/drawing/2014/main" val="2919816420"/>
                    </a:ext>
                  </a:extLst>
                </a:gridCol>
                <a:gridCol w="1152144">
                  <a:extLst>
                    <a:ext uri="{9D8B030D-6E8A-4147-A177-3AD203B41FA5}">
                      <a16:colId xmlns:a16="http://schemas.microsoft.com/office/drawing/2014/main" val="1280035735"/>
                    </a:ext>
                  </a:extLst>
                </a:gridCol>
                <a:gridCol w="1152144">
                  <a:extLst>
                    <a:ext uri="{9D8B030D-6E8A-4147-A177-3AD203B41FA5}">
                      <a16:colId xmlns:a16="http://schemas.microsoft.com/office/drawing/2014/main" val="232521175"/>
                    </a:ext>
                  </a:extLst>
                </a:gridCol>
                <a:gridCol w="1152144">
                  <a:extLst>
                    <a:ext uri="{9D8B030D-6E8A-4147-A177-3AD203B41FA5}">
                      <a16:colId xmlns:a16="http://schemas.microsoft.com/office/drawing/2014/main" val="4270944424"/>
                    </a:ext>
                  </a:extLst>
                </a:gridCol>
                <a:gridCol w="1152144">
                  <a:extLst>
                    <a:ext uri="{9D8B030D-6E8A-4147-A177-3AD203B41FA5}">
                      <a16:colId xmlns:a16="http://schemas.microsoft.com/office/drawing/2014/main" val="3219425520"/>
                    </a:ext>
                  </a:extLst>
                </a:gridCol>
                <a:gridCol w="1152144">
                  <a:extLst>
                    <a:ext uri="{9D8B030D-6E8A-4147-A177-3AD203B41FA5}">
                      <a16:colId xmlns:a16="http://schemas.microsoft.com/office/drawing/2014/main" val="1036946160"/>
                    </a:ext>
                  </a:extLst>
                </a:gridCol>
                <a:gridCol w="1152144">
                  <a:extLst>
                    <a:ext uri="{9D8B030D-6E8A-4147-A177-3AD203B41FA5}">
                      <a16:colId xmlns:a16="http://schemas.microsoft.com/office/drawing/2014/main" val="3409803803"/>
                    </a:ext>
                  </a:extLst>
                </a:gridCol>
                <a:gridCol w="1152144">
                  <a:extLst>
                    <a:ext uri="{9D8B030D-6E8A-4147-A177-3AD203B41FA5}">
                      <a16:colId xmlns:a16="http://schemas.microsoft.com/office/drawing/2014/main" val="3955034168"/>
                    </a:ext>
                  </a:extLst>
                </a:gridCol>
              </a:tblGrid>
              <a:tr h="718661">
                <a:tc>
                  <a:txBody>
                    <a:bodyPr/>
                    <a:lstStyle/>
                    <a:p>
                      <a:pPr algn="ctr"/>
                      <a:r>
                        <a:rPr kumimoji="1" lang="en-US" altLang="ja-JP" dirty="0"/>
                        <a:t>3</a:t>
                      </a:r>
                      <a:r>
                        <a:rPr kumimoji="1" lang="ja-JP" altLang="en-US" dirty="0"/>
                        <a:t>月</a:t>
                      </a:r>
                    </a:p>
                  </a:txBody>
                  <a:tcPr/>
                </a:tc>
                <a:tc>
                  <a:txBody>
                    <a:bodyPr/>
                    <a:lstStyle/>
                    <a:p>
                      <a:pPr algn="ctr"/>
                      <a:r>
                        <a:rPr kumimoji="1" lang="en-US" altLang="ja-JP" dirty="0"/>
                        <a:t>4</a:t>
                      </a:r>
                      <a:r>
                        <a:rPr kumimoji="1" lang="ja-JP" altLang="en-US" dirty="0"/>
                        <a:t>月</a:t>
                      </a:r>
                    </a:p>
                  </a:txBody>
                  <a:tcPr/>
                </a:tc>
                <a:tc>
                  <a:txBody>
                    <a:bodyPr/>
                    <a:lstStyle/>
                    <a:p>
                      <a:pPr algn="ctr"/>
                      <a:r>
                        <a:rPr kumimoji="1" lang="en-US" altLang="ja-JP" dirty="0"/>
                        <a:t>5</a:t>
                      </a:r>
                      <a:r>
                        <a:rPr kumimoji="1" lang="ja-JP" altLang="en-US" dirty="0"/>
                        <a:t>月</a:t>
                      </a:r>
                    </a:p>
                  </a:txBody>
                  <a:tcPr/>
                </a:tc>
                <a:tc>
                  <a:txBody>
                    <a:bodyPr/>
                    <a:lstStyle/>
                    <a:p>
                      <a:pPr algn="ctr"/>
                      <a:r>
                        <a:rPr kumimoji="1" lang="en-US" altLang="ja-JP" dirty="0"/>
                        <a:t>6</a:t>
                      </a:r>
                      <a:r>
                        <a:rPr kumimoji="1" lang="ja-JP" altLang="en-US" dirty="0"/>
                        <a:t>月</a:t>
                      </a:r>
                    </a:p>
                  </a:txBody>
                  <a:tcPr/>
                </a:tc>
                <a:tc>
                  <a:txBody>
                    <a:bodyPr/>
                    <a:lstStyle/>
                    <a:p>
                      <a:pPr algn="ctr"/>
                      <a:r>
                        <a:rPr kumimoji="1" lang="en-US" altLang="ja-JP" dirty="0"/>
                        <a:t>7</a:t>
                      </a:r>
                      <a:r>
                        <a:rPr kumimoji="1" lang="ja-JP" altLang="en-US" dirty="0"/>
                        <a:t>月</a:t>
                      </a:r>
                    </a:p>
                  </a:txBody>
                  <a:tcPr/>
                </a:tc>
                <a:tc>
                  <a:txBody>
                    <a:bodyPr/>
                    <a:lstStyle/>
                    <a:p>
                      <a:pPr algn="ctr"/>
                      <a:r>
                        <a:rPr kumimoji="1" lang="en-US" altLang="ja-JP" dirty="0"/>
                        <a:t>8</a:t>
                      </a:r>
                      <a:r>
                        <a:rPr kumimoji="1" lang="ja-JP" altLang="en-US" dirty="0"/>
                        <a:t>月</a:t>
                      </a:r>
                    </a:p>
                  </a:txBody>
                  <a:tcPr/>
                </a:tc>
                <a:tc>
                  <a:txBody>
                    <a:bodyPr/>
                    <a:lstStyle/>
                    <a:p>
                      <a:pPr algn="ctr"/>
                      <a:r>
                        <a:rPr kumimoji="1" lang="ja-JP" altLang="en-US" dirty="0"/>
                        <a:t>～</a:t>
                      </a:r>
                    </a:p>
                  </a:txBody>
                  <a:tcPr/>
                </a:tc>
                <a:tc>
                  <a:txBody>
                    <a:bodyPr/>
                    <a:lstStyle/>
                    <a:p>
                      <a:pPr algn="ctr"/>
                      <a:r>
                        <a:rPr kumimoji="1" lang="ja-JP" altLang="en-US" dirty="0"/>
                        <a:t>～</a:t>
                      </a:r>
                    </a:p>
                  </a:txBody>
                  <a:tcPr/>
                </a:tc>
                <a:tc>
                  <a:txBody>
                    <a:bodyPr/>
                    <a:lstStyle/>
                    <a:p>
                      <a:pPr algn="ctr"/>
                      <a:r>
                        <a:rPr kumimoji="1" lang="ja-JP" altLang="en-US" dirty="0"/>
                        <a:t>～</a:t>
                      </a:r>
                    </a:p>
                  </a:txBody>
                  <a:tcPr/>
                </a:tc>
                <a:tc>
                  <a:txBody>
                    <a:bodyPr/>
                    <a:lstStyle/>
                    <a:p>
                      <a:pPr algn="ctr"/>
                      <a:r>
                        <a:rPr kumimoji="1" lang="en-US" altLang="ja-JP" dirty="0"/>
                        <a:t>2025</a:t>
                      </a:r>
                      <a:r>
                        <a:rPr kumimoji="1" lang="ja-JP" altLang="en-US" dirty="0"/>
                        <a:t>年</a:t>
                      </a:r>
                      <a:endParaRPr kumimoji="1" lang="en-US" altLang="ja-JP" dirty="0"/>
                    </a:p>
                    <a:p>
                      <a:pPr algn="ctr"/>
                      <a:r>
                        <a:rPr kumimoji="1" lang="ja-JP" altLang="en-US" dirty="0"/>
                        <a:t>春頃</a:t>
                      </a:r>
                    </a:p>
                  </a:txBody>
                  <a:tcPr/>
                </a:tc>
                <a:extLst>
                  <a:ext uri="{0D108BD9-81ED-4DB2-BD59-A6C34878D82A}">
                    <a16:rowId xmlns:a16="http://schemas.microsoft.com/office/drawing/2014/main" val="8559262"/>
                  </a:ext>
                </a:extLst>
              </a:tr>
              <a:tr h="718661">
                <a:tc>
                  <a:txBody>
                    <a:bodyPr/>
                    <a:lstStyle/>
                    <a:p>
                      <a:endParaRPr kumimoji="1" lang="ja-JP" altLang="en-US"/>
                    </a:p>
                  </a:txBody>
                  <a:tcPr/>
                </a:tc>
                <a:tc>
                  <a:txBody>
                    <a:bodyPr/>
                    <a:lstStyle/>
                    <a:p>
                      <a:endParaRPr kumimoji="1" lang="ja-JP" altLang="en-US" dirty="0"/>
                    </a:p>
                  </a:txBody>
                  <a:tcPr/>
                </a:tc>
                <a:tc>
                  <a:txBody>
                    <a:bodyPr/>
                    <a:lstStyle/>
                    <a:p>
                      <a:endParaRPr kumimoji="1" lang="ja-JP" altLang="en-US" dirty="0"/>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extLst>
                  <a:ext uri="{0D108BD9-81ED-4DB2-BD59-A6C34878D82A}">
                    <a16:rowId xmlns:a16="http://schemas.microsoft.com/office/drawing/2014/main" val="2081809661"/>
                  </a:ext>
                </a:extLst>
              </a:tr>
              <a:tr h="718661">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extLst>
                  <a:ext uri="{0D108BD9-81ED-4DB2-BD59-A6C34878D82A}">
                    <a16:rowId xmlns:a16="http://schemas.microsoft.com/office/drawing/2014/main" val="4131421053"/>
                  </a:ext>
                </a:extLst>
              </a:tr>
              <a:tr h="718661">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extLst>
                  <a:ext uri="{0D108BD9-81ED-4DB2-BD59-A6C34878D82A}">
                    <a16:rowId xmlns:a16="http://schemas.microsoft.com/office/drawing/2014/main" val="1904521506"/>
                  </a:ext>
                </a:extLst>
              </a:tr>
              <a:tr h="718661">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dirty="0"/>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extLst>
                  <a:ext uri="{0D108BD9-81ED-4DB2-BD59-A6C34878D82A}">
                    <a16:rowId xmlns:a16="http://schemas.microsoft.com/office/drawing/2014/main" val="2862891725"/>
                  </a:ext>
                </a:extLst>
              </a:tr>
              <a:tr h="718661">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extLst>
                  <a:ext uri="{0D108BD9-81ED-4DB2-BD59-A6C34878D82A}">
                    <a16:rowId xmlns:a16="http://schemas.microsoft.com/office/drawing/2014/main" val="2677235440"/>
                  </a:ext>
                </a:extLst>
              </a:tr>
              <a:tr h="718661">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extLst>
                  <a:ext uri="{0D108BD9-81ED-4DB2-BD59-A6C34878D82A}">
                    <a16:rowId xmlns:a16="http://schemas.microsoft.com/office/drawing/2014/main" val="924858754"/>
                  </a:ext>
                </a:extLst>
              </a:tr>
              <a:tr h="718661">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a:p>
                  </a:txBody>
                  <a:tcPr/>
                </a:tc>
                <a:tc>
                  <a:txBody>
                    <a:bodyPr/>
                    <a:lstStyle/>
                    <a:p>
                      <a:endParaRPr kumimoji="1" lang="ja-JP" altLang="en-US" dirty="0"/>
                    </a:p>
                  </a:txBody>
                  <a:tcPr/>
                </a:tc>
                <a:extLst>
                  <a:ext uri="{0D108BD9-81ED-4DB2-BD59-A6C34878D82A}">
                    <a16:rowId xmlns:a16="http://schemas.microsoft.com/office/drawing/2014/main" val="2004431373"/>
                  </a:ext>
                </a:extLst>
              </a:tr>
            </a:tbl>
          </a:graphicData>
        </a:graphic>
      </p:graphicFrame>
      <p:sp>
        <p:nvSpPr>
          <p:cNvPr id="5" name="矢印: 右 4">
            <a:extLst>
              <a:ext uri="{FF2B5EF4-FFF2-40B4-BE49-F238E27FC236}">
                <a16:creationId xmlns:a16="http://schemas.microsoft.com/office/drawing/2014/main" id="{B591CFFF-2044-9479-B266-5B92ABE34DA9}"/>
              </a:ext>
            </a:extLst>
          </p:cNvPr>
          <p:cNvSpPr/>
          <p:nvPr/>
        </p:nvSpPr>
        <p:spPr>
          <a:xfrm>
            <a:off x="811530" y="2038112"/>
            <a:ext cx="906780" cy="36933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テキスト ボックス 5">
            <a:extLst>
              <a:ext uri="{FF2B5EF4-FFF2-40B4-BE49-F238E27FC236}">
                <a16:creationId xmlns:a16="http://schemas.microsoft.com/office/drawing/2014/main" id="{BC7C6A5C-3D0B-DF7D-740B-B77071D33E60}"/>
              </a:ext>
            </a:extLst>
          </p:cNvPr>
          <p:cNvSpPr txBox="1"/>
          <p:nvPr/>
        </p:nvSpPr>
        <p:spPr>
          <a:xfrm>
            <a:off x="483870" y="1668780"/>
            <a:ext cx="5463540" cy="365760"/>
          </a:xfrm>
          <a:prstGeom prst="rect">
            <a:avLst/>
          </a:prstGeom>
          <a:noFill/>
        </p:spPr>
        <p:txBody>
          <a:bodyPr wrap="square" rtlCol="0">
            <a:spAutoFit/>
          </a:bodyPr>
          <a:lstStyle/>
          <a:p>
            <a:r>
              <a:rPr kumimoji="1" lang="ja-JP" altLang="en-US" b="1" dirty="0"/>
              <a:t>シナリオの大まかな設定、ゲーム内容の概観の構想</a:t>
            </a:r>
          </a:p>
        </p:txBody>
      </p:sp>
      <p:sp>
        <p:nvSpPr>
          <p:cNvPr id="7" name="矢印: 右 6">
            <a:extLst>
              <a:ext uri="{FF2B5EF4-FFF2-40B4-BE49-F238E27FC236}">
                <a16:creationId xmlns:a16="http://schemas.microsoft.com/office/drawing/2014/main" id="{B0023EE5-054C-DE43-DE46-55DF392FAE85}"/>
              </a:ext>
            </a:extLst>
          </p:cNvPr>
          <p:cNvSpPr/>
          <p:nvPr/>
        </p:nvSpPr>
        <p:spPr>
          <a:xfrm>
            <a:off x="1415415" y="2720340"/>
            <a:ext cx="1154430" cy="3657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9D554D77-B6E2-81E0-6986-46F003C164E4}"/>
              </a:ext>
            </a:extLst>
          </p:cNvPr>
          <p:cNvSpPr txBox="1"/>
          <p:nvPr/>
        </p:nvSpPr>
        <p:spPr>
          <a:xfrm>
            <a:off x="906780" y="2403872"/>
            <a:ext cx="5783580" cy="369332"/>
          </a:xfrm>
          <a:prstGeom prst="rect">
            <a:avLst/>
          </a:prstGeom>
          <a:noFill/>
        </p:spPr>
        <p:txBody>
          <a:bodyPr wrap="square" rtlCol="0">
            <a:spAutoFit/>
          </a:bodyPr>
          <a:lstStyle/>
          <a:p>
            <a:r>
              <a:rPr lang="en-US" altLang="ja-JP" b="1" dirty="0"/>
              <a:t>Blender</a:t>
            </a:r>
            <a:r>
              <a:rPr lang="ja-JP" altLang="en-US" b="1" dirty="0"/>
              <a:t>や</a:t>
            </a:r>
            <a:r>
              <a:rPr lang="en-US" altLang="ja-JP" b="1" dirty="0"/>
              <a:t>Unity</a:t>
            </a:r>
            <a:r>
              <a:rPr lang="ja-JP" altLang="en-US" b="1" dirty="0"/>
              <a:t>の</a:t>
            </a:r>
            <a:r>
              <a:rPr lang="en-US" altLang="ja-JP" b="1" dirty="0"/>
              <a:t>3D</a:t>
            </a:r>
            <a:r>
              <a:rPr lang="ja-JP" altLang="en-US" b="1" dirty="0"/>
              <a:t>を触る練習、</a:t>
            </a:r>
            <a:r>
              <a:rPr lang="en-US" altLang="ja-JP" b="1" dirty="0"/>
              <a:t>3D</a:t>
            </a:r>
            <a:r>
              <a:rPr lang="ja-JP" altLang="en-US" b="1" dirty="0"/>
              <a:t>パートの仮制作</a:t>
            </a:r>
            <a:endParaRPr kumimoji="1" lang="ja-JP" altLang="en-US" b="1" dirty="0"/>
          </a:p>
        </p:txBody>
      </p:sp>
      <p:sp>
        <p:nvSpPr>
          <p:cNvPr id="9" name="矢印: 右 8">
            <a:extLst>
              <a:ext uri="{FF2B5EF4-FFF2-40B4-BE49-F238E27FC236}">
                <a16:creationId xmlns:a16="http://schemas.microsoft.com/office/drawing/2014/main" id="{07719B20-6835-4929-C7E6-099EF8C9801A}"/>
              </a:ext>
            </a:extLst>
          </p:cNvPr>
          <p:cNvSpPr/>
          <p:nvPr/>
        </p:nvSpPr>
        <p:spPr>
          <a:xfrm>
            <a:off x="2569845" y="3402568"/>
            <a:ext cx="1154430" cy="3657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0" name="テキスト ボックス 9">
            <a:extLst>
              <a:ext uri="{FF2B5EF4-FFF2-40B4-BE49-F238E27FC236}">
                <a16:creationId xmlns:a16="http://schemas.microsoft.com/office/drawing/2014/main" id="{253BB4EA-AA68-B076-7C7E-8FFD7F523B6D}"/>
              </a:ext>
            </a:extLst>
          </p:cNvPr>
          <p:cNvSpPr txBox="1"/>
          <p:nvPr/>
        </p:nvSpPr>
        <p:spPr>
          <a:xfrm>
            <a:off x="1169670" y="3138964"/>
            <a:ext cx="6469380" cy="365760"/>
          </a:xfrm>
          <a:prstGeom prst="rect">
            <a:avLst/>
          </a:prstGeom>
          <a:noFill/>
        </p:spPr>
        <p:txBody>
          <a:bodyPr wrap="square" rtlCol="0">
            <a:spAutoFit/>
          </a:bodyPr>
          <a:lstStyle/>
          <a:p>
            <a:r>
              <a:rPr kumimoji="1" lang="ja-JP" altLang="en-US" b="1" dirty="0"/>
              <a:t>メインキャラのデザイン固め、シナリオパートの土台作り</a:t>
            </a:r>
          </a:p>
        </p:txBody>
      </p:sp>
      <p:sp>
        <p:nvSpPr>
          <p:cNvPr id="11" name="矢印: 右 10">
            <a:extLst>
              <a:ext uri="{FF2B5EF4-FFF2-40B4-BE49-F238E27FC236}">
                <a16:creationId xmlns:a16="http://schemas.microsoft.com/office/drawing/2014/main" id="{FB4D28B1-2976-CD00-F495-F3F3BFF7BF2E}"/>
              </a:ext>
            </a:extLst>
          </p:cNvPr>
          <p:cNvSpPr/>
          <p:nvPr/>
        </p:nvSpPr>
        <p:spPr>
          <a:xfrm>
            <a:off x="3918584" y="4144804"/>
            <a:ext cx="2417445" cy="3657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4E9829CF-AFE4-B5B6-5164-8FCE6973C132}"/>
              </a:ext>
            </a:extLst>
          </p:cNvPr>
          <p:cNvSpPr txBox="1"/>
          <p:nvPr/>
        </p:nvSpPr>
        <p:spPr>
          <a:xfrm>
            <a:off x="2269806" y="3849052"/>
            <a:ext cx="5715000" cy="365760"/>
          </a:xfrm>
          <a:prstGeom prst="rect">
            <a:avLst/>
          </a:prstGeom>
          <a:noFill/>
        </p:spPr>
        <p:txBody>
          <a:bodyPr wrap="square" rtlCol="0">
            <a:spAutoFit/>
          </a:bodyPr>
          <a:lstStyle/>
          <a:p>
            <a:r>
              <a:rPr kumimoji="1" lang="ja-JP" altLang="en-US" b="1" dirty="0"/>
              <a:t>大学のコマ数の少なさを活用し一気に</a:t>
            </a:r>
            <a:r>
              <a:rPr kumimoji="1" lang="en-US" altLang="ja-JP" b="1" dirty="0"/>
              <a:t>β</a:t>
            </a:r>
            <a:r>
              <a:rPr kumimoji="1" lang="ja-JP" altLang="en-US" b="1" dirty="0"/>
              <a:t>版の完成まで</a:t>
            </a:r>
          </a:p>
        </p:txBody>
      </p:sp>
      <p:sp>
        <p:nvSpPr>
          <p:cNvPr id="13" name="矢印: 右 12">
            <a:extLst>
              <a:ext uri="{FF2B5EF4-FFF2-40B4-BE49-F238E27FC236}">
                <a16:creationId xmlns:a16="http://schemas.microsoft.com/office/drawing/2014/main" id="{009E1CD4-564A-16F8-7B72-57DE741B41C4}"/>
              </a:ext>
            </a:extLst>
          </p:cNvPr>
          <p:cNvSpPr/>
          <p:nvPr/>
        </p:nvSpPr>
        <p:spPr>
          <a:xfrm>
            <a:off x="6336029" y="5107780"/>
            <a:ext cx="4377691" cy="36576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テキスト ボックス 13">
            <a:extLst>
              <a:ext uri="{FF2B5EF4-FFF2-40B4-BE49-F238E27FC236}">
                <a16:creationId xmlns:a16="http://schemas.microsoft.com/office/drawing/2014/main" id="{B5E3A70F-336E-AB83-B259-ABDF27A461E5}"/>
              </a:ext>
            </a:extLst>
          </p:cNvPr>
          <p:cNvSpPr txBox="1"/>
          <p:nvPr/>
        </p:nvSpPr>
        <p:spPr>
          <a:xfrm>
            <a:off x="2787966" y="4722018"/>
            <a:ext cx="8245794" cy="369332"/>
          </a:xfrm>
          <a:prstGeom prst="rect">
            <a:avLst/>
          </a:prstGeom>
          <a:noFill/>
        </p:spPr>
        <p:txBody>
          <a:bodyPr wrap="square" rtlCol="0">
            <a:spAutoFit/>
          </a:bodyPr>
          <a:lstStyle/>
          <a:p>
            <a:r>
              <a:rPr kumimoji="1" lang="ja-JP" altLang="en-US" b="1" dirty="0"/>
              <a:t>機能拡張、素材の追加、最適化、大学及びネット上の知人による体験プレイ</a:t>
            </a:r>
          </a:p>
        </p:txBody>
      </p:sp>
      <p:sp>
        <p:nvSpPr>
          <p:cNvPr id="15" name="テキスト ボックス 14">
            <a:extLst>
              <a:ext uri="{FF2B5EF4-FFF2-40B4-BE49-F238E27FC236}">
                <a16:creationId xmlns:a16="http://schemas.microsoft.com/office/drawing/2014/main" id="{0615808A-182B-81AA-F2C4-2F1E609DD0F2}"/>
              </a:ext>
            </a:extLst>
          </p:cNvPr>
          <p:cNvSpPr txBox="1"/>
          <p:nvPr/>
        </p:nvSpPr>
        <p:spPr>
          <a:xfrm>
            <a:off x="10668000" y="5687405"/>
            <a:ext cx="1154430" cy="738664"/>
          </a:xfrm>
          <a:prstGeom prst="rect">
            <a:avLst/>
          </a:prstGeom>
          <a:noFill/>
        </p:spPr>
        <p:txBody>
          <a:bodyPr wrap="square" rtlCol="0">
            <a:spAutoFit/>
          </a:bodyPr>
          <a:lstStyle/>
          <a:p>
            <a:r>
              <a:rPr kumimoji="1" lang="ja-JP" altLang="en-US" sz="2400" b="1" dirty="0">
                <a:solidFill>
                  <a:srgbClr val="FF0000"/>
                </a:solidFill>
              </a:rPr>
              <a:t>完成！</a:t>
            </a:r>
            <a:endParaRPr kumimoji="1" lang="en-US" altLang="ja-JP" sz="2400" b="1" dirty="0">
              <a:solidFill>
                <a:srgbClr val="FF0000"/>
              </a:solidFill>
            </a:endParaRPr>
          </a:p>
          <a:p>
            <a:r>
              <a:rPr lang="ja-JP" altLang="en-US" b="1" dirty="0"/>
              <a:t>  </a:t>
            </a:r>
            <a:r>
              <a:rPr kumimoji="1" lang="en-US" altLang="ja-JP" b="1" dirty="0"/>
              <a:t>(</a:t>
            </a:r>
            <a:r>
              <a:rPr kumimoji="1" lang="ja-JP" altLang="en-US" b="1" dirty="0"/>
              <a:t>予定</a:t>
            </a:r>
            <a:r>
              <a:rPr kumimoji="1" lang="en-US" altLang="ja-JP" b="1" dirty="0"/>
              <a:t>)</a:t>
            </a:r>
            <a:endParaRPr kumimoji="1" lang="ja-JP" altLang="en-US" b="1" dirty="0"/>
          </a:p>
        </p:txBody>
      </p:sp>
      <p:sp>
        <p:nvSpPr>
          <p:cNvPr id="16" name="タイトル 1">
            <a:extLst>
              <a:ext uri="{FF2B5EF4-FFF2-40B4-BE49-F238E27FC236}">
                <a16:creationId xmlns:a16="http://schemas.microsoft.com/office/drawing/2014/main" id="{6168C4E8-FC95-484F-FD97-C6D8A28EFA03}"/>
              </a:ext>
            </a:extLst>
          </p:cNvPr>
          <p:cNvSpPr>
            <a:spLocks noGrp="1"/>
          </p:cNvSpPr>
          <p:nvPr>
            <p:ph type="title"/>
          </p:nvPr>
        </p:nvSpPr>
        <p:spPr>
          <a:xfrm>
            <a:off x="335280" y="183805"/>
            <a:ext cx="10515600" cy="701308"/>
          </a:xfrm>
        </p:spPr>
        <p:txBody>
          <a:bodyPr>
            <a:normAutofit/>
          </a:bodyPr>
          <a:lstStyle/>
          <a:p>
            <a:r>
              <a:rPr kumimoji="1" lang="ja-JP" altLang="en-US" sz="2800" b="1" dirty="0"/>
              <a:t>全体スケジュール</a:t>
            </a:r>
            <a:r>
              <a:rPr kumimoji="1" lang="en-US" altLang="ja-JP" sz="2800" b="1" dirty="0"/>
              <a:t>(β</a:t>
            </a:r>
            <a:r>
              <a:rPr kumimoji="1" lang="ja-JP" altLang="en-US" sz="2800" b="1" dirty="0"/>
              <a:t>版が完成した時点でまとめたもの</a:t>
            </a:r>
            <a:r>
              <a:rPr kumimoji="1" lang="en-US" altLang="ja-JP" sz="2800" b="1" dirty="0"/>
              <a:t>)</a:t>
            </a:r>
            <a:endParaRPr kumimoji="1" lang="ja-JP" altLang="en-US" sz="2800" b="1" dirty="0"/>
          </a:p>
        </p:txBody>
      </p:sp>
    </p:spTree>
    <p:extLst>
      <p:ext uri="{BB962C8B-B14F-4D97-AF65-F5344CB8AC3E}">
        <p14:creationId xmlns:p14="http://schemas.microsoft.com/office/powerpoint/2010/main" val="3232712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D75083-5148-FCAB-6B4B-BE55DA0B6BB8}"/>
              </a:ext>
            </a:extLst>
          </p:cNvPr>
          <p:cNvSpPr>
            <a:spLocks noGrp="1"/>
          </p:cNvSpPr>
          <p:nvPr>
            <p:ph type="title"/>
          </p:nvPr>
        </p:nvSpPr>
        <p:spPr/>
        <p:txBody>
          <a:bodyPr/>
          <a:lstStyle/>
          <a:p>
            <a:r>
              <a:rPr kumimoji="1" lang="ja-JP" altLang="en-US" b="1" dirty="0"/>
              <a:t>シナリオパート</a:t>
            </a:r>
            <a:r>
              <a:rPr kumimoji="1" lang="en-US" altLang="ja-JP" b="1" dirty="0"/>
              <a:t>(</a:t>
            </a:r>
            <a:r>
              <a:rPr kumimoji="1" lang="ja-JP" altLang="en-US" b="1" dirty="0"/>
              <a:t>画面イメージ</a:t>
            </a:r>
            <a:r>
              <a:rPr kumimoji="1" lang="en-US" altLang="ja-JP" b="1" dirty="0"/>
              <a:t>)</a:t>
            </a:r>
            <a:endParaRPr kumimoji="1" lang="ja-JP" altLang="en-US" b="1" dirty="0"/>
          </a:p>
        </p:txBody>
      </p:sp>
      <p:pic>
        <p:nvPicPr>
          <p:cNvPr id="5" name="図 4">
            <a:extLst>
              <a:ext uri="{FF2B5EF4-FFF2-40B4-BE49-F238E27FC236}">
                <a16:creationId xmlns:a16="http://schemas.microsoft.com/office/drawing/2014/main" id="{279EF17A-A9B9-7A26-41DE-770573538E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7051" y="1363144"/>
            <a:ext cx="8557898" cy="4813818"/>
          </a:xfrm>
          <a:prstGeom prst="rect">
            <a:avLst/>
          </a:prstGeom>
        </p:spPr>
      </p:pic>
    </p:spTree>
    <p:extLst>
      <p:ext uri="{BB962C8B-B14F-4D97-AF65-F5344CB8AC3E}">
        <p14:creationId xmlns:p14="http://schemas.microsoft.com/office/powerpoint/2010/main" val="369397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E06C9244-A5FE-FC33-BAC1-8AF0C6A3B2CF}"/>
              </a:ext>
            </a:extLst>
          </p:cNvPr>
          <p:cNvPicPr>
            <a:picLocks noChangeAspect="1"/>
          </p:cNvPicPr>
          <p:nvPr/>
        </p:nvPicPr>
        <p:blipFill>
          <a:blip r:embed="rId2">
            <a:alphaModFix amt="30000"/>
            <a:extLst>
              <a:ext uri="{28A0092B-C50C-407E-A947-70E740481C1C}">
                <a14:useLocalDpi xmlns:a14="http://schemas.microsoft.com/office/drawing/2010/main" val="0"/>
              </a:ext>
            </a:extLst>
          </a:blip>
          <a:stretch>
            <a:fillRect/>
          </a:stretch>
        </p:blipFill>
        <p:spPr>
          <a:xfrm>
            <a:off x="5310202" y="0"/>
            <a:ext cx="7837717" cy="6858000"/>
          </a:xfrm>
          <a:prstGeom prst="rect">
            <a:avLst/>
          </a:prstGeom>
        </p:spPr>
      </p:pic>
      <p:sp>
        <p:nvSpPr>
          <p:cNvPr id="2" name="タイトル 1">
            <a:extLst>
              <a:ext uri="{FF2B5EF4-FFF2-40B4-BE49-F238E27FC236}">
                <a16:creationId xmlns:a16="http://schemas.microsoft.com/office/drawing/2014/main" id="{8AD75083-5148-FCAB-6B4B-BE55DA0B6BB8}"/>
              </a:ext>
            </a:extLst>
          </p:cNvPr>
          <p:cNvSpPr>
            <a:spLocks noGrp="1"/>
          </p:cNvSpPr>
          <p:nvPr>
            <p:ph type="title"/>
          </p:nvPr>
        </p:nvSpPr>
        <p:spPr/>
        <p:txBody>
          <a:bodyPr/>
          <a:lstStyle/>
          <a:p>
            <a:r>
              <a:rPr kumimoji="1" lang="ja-JP" altLang="en-US" b="1" dirty="0"/>
              <a:t>シナリオパート</a:t>
            </a:r>
            <a:r>
              <a:rPr lang="en-US" altLang="ja-JP" b="1" dirty="0"/>
              <a:t>(</a:t>
            </a:r>
            <a:r>
              <a:rPr lang="ja-JP" altLang="en-US" b="1" dirty="0"/>
              <a:t>制作について</a:t>
            </a:r>
            <a:r>
              <a:rPr lang="en-US" altLang="ja-JP" b="1" dirty="0"/>
              <a:t>)</a:t>
            </a:r>
            <a:endParaRPr kumimoji="1" lang="ja-JP" altLang="en-US" b="1" dirty="0"/>
          </a:p>
        </p:txBody>
      </p:sp>
      <p:sp>
        <p:nvSpPr>
          <p:cNvPr id="3" name="コンテンツ プレースホルダー 2">
            <a:extLst>
              <a:ext uri="{FF2B5EF4-FFF2-40B4-BE49-F238E27FC236}">
                <a16:creationId xmlns:a16="http://schemas.microsoft.com/office/drawing/2014/main" id="{64181A94-0EBF-2F3E-0160-0852A58103AC}"/>
              </a:ext>
            </a:extLst>
          </p:cNvPr>
          <p:cNvSpPr>
            <a:spLocks noGrp="1"/>
          </p:cNvSpPr>
          <p:nvPr>
            <p:ph idx="1"/>
          </p:nvPr>
        </p:nvSpPr>
        <p:spPr/>
        <p:txBody>
          <a:bodyPr/>
          <a:lstStyle/>
          <a:p>
            <a:pPr marL="0" indent="0">
              <a:lnSpc>
                <a:spcPct val="110000"/>
              </a:lnSpc>
              <a:spcBef>
                <a:spcPts val="1200"/>
              </a:spcBef>
              <a:spcAft>
                <a:spcPts val="1200"/>
              </a:spcAft>
              <a:buNone/>
            </a:pPr>
            <a:r>
              <a:rPr kumimoji="1" lang="ja-JP" altLang="en-US" dirty="0"/>
              <a:t>・シナリオ、キャラクター、演出などは全て自作</a:t>
            </a:r>
            <a:endParaRPr kumimoji="1" lang="en-US" altLang="ja-JP" sz="800" dirty="0"/>
          </a:p>
          <a:p>
            <a:pPr marL="0" indent="0">
              <a:lnSpc>
                <a:spcPct val="110000"/>
              </a:lnSpc>
              <a:spcBef>
                <a:spcPts val="1200"/>
              </a:spcBef>
              <a:spcAft>
                <a:spcPts val="1200"/>
              </a:spcAft>
              <a:buNone/>
            </a:pPr>
            <a:r>
              <a:rPr kumimoji="1" lang="ja-JP" altLang="en-US" dirty="0"/>
              <a:t>・背景には画像生成</a:t>
            </a:r>
            <a:r>
              <a:rPr kumimoji="1" lang="en-US" altLang="ja-JP" dirty="0"/>
              <a:t>AI</a:t>
            </a:r>
            <a:r>
              <a:rPr kumimoji="1" lang="ja-JP" altLang="en-US" dirty="0"/>
              <a:t>を使用、また、キャラクターを描く際にも足りない技量を補うため見本として使用</a:t>
            </a:r>
            <a:endParaRPr kumimoji="1" lang="en-US" altLang="ja-JP" dirty="0"/>
          </a:p>
          <a:p>
            <a:pPr marL="0" indent="0">
              <a:lnSpc>
                <a:spcPct val="110000"/>
              </a:lnSpc>
              <a:spcBef>
                <a:spcPts val="1200"/>
              </a:spcBef>
              <a:spcAft>
                <a:spcPts val="1200"/>
              </a:spcAft>
              <a:buNone/>
            </a:pPr>
            <a:r>
              <a:rPr kumimoji="1" lang="ja-JP" altLang="en-US" dirty="0"/>
              <a:t>・音楽も自作したかったが、時間が足りないと考え魔王魂様の</a:t>
            </a:r>
            <a:r>
              <a:rPr kumimoji="1" lang="en-US" altLang="ja-JP" dirty="0"/>
              <a:t>BGM</a:t>
            </a:r>
            <a:r>
              <a:rPr kumimoji="1" lang="ja-JP" altLang="en-US" dirty="0"/>
              <a:t>および</a:t>
            </a:r>
            <a:r>
              <a:rPr kumimoji="1" lang="en-US" altLang="ja-JP" dirty="0"/>
              <a:t>SE</a:t>
            </a:r>
            <a:r>
              <a:rPr kumimoji="1" lang="ja-JP" altLang="en-US" dirty="0"/>
              <a:t>を使用</a:t>
            </a:r>
            <a:r>
              <a:rPr kumimoji="1" lang="en-US" altLang="ja-JP" dirty="0"/>
              <a:t>(</a:t>
            </a:r>
            <a:r>
              <a:rPr kumimoji="1" lang="ja-JP" altLang="en-US" dirty="0"/>
              <a:t>他のパートでも同様</a:t>
            </a:r>
            <a:r>
              <a:rPr kumimoji="1" lang="en-US" altLang="ja-JP" dirty="0"/>
              <a:t>)</a:t>
            </a:r>
          </a:p>
          <a:p>
            <a:pPr marL="0" indent="0">
              <a:lnSpc>
                <a:spcPct val="110000"/>
              </a:lnSpc>
              <a:spcBef>
                <a:spcPts val="1200"/>
              </a:spcBef>
              <a:spcAft>
                <a:spcPts val="1200"/>
              </a:spcAft>
              <a:buNone/>
            </a:pPr>
            <a:r>
              <a:rPr kumimoji="1" lang="ja-JP" altLang="en-US" dirty="0"/>
              <a:t>・機能としては、オート、スキップ、ログ、セーブなどを実装している</a:t>
            </a:r>
          </a:p>
        </p:txBody>
      </p:sp>
    </p:spTree>
    <p:extLst>
      <p:ext uri="{BB962C8B-B14F-4D97-AF65-F5344CB8AC3E}">
        <p14:creationId xmlns:p14="http://schemas.microsoft.com/office/powerpoint/2010/main" val="9585762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AD75083-5148-FCAB-6B4B-BE55DA0B6BB8}"/>
              </a:ext>
            </a:extLst>
          </p:cNvPr>
          <p:cNvSpPr>
            <a:spLocks noGrp="1"/>
          </p:cNvSpPr>
          <p:nvPr>
            <p:ph type="title"/>
          </p:nvPr>
        </p:nvSpPr>
        <p:spPr/>
        <p:txBody>
          <a:bodyPr/>
          <a:lstStyle/>
          <a:p>
            <a:r>
              <a:rPr kumimoji="1" lang="ja-JP" altLang="en-US" b="1" dirty="0"/>
              <a:t>シナリオパート</a:t>
            </a:r>
            <a:r>
              <a:rPr lang="en-US" altLang="ja-JP" b="1" dirty="0"/>
              <a:t>(</a:t>
            </a:r>
            <a:r>
              <a:rPr lang="ja-JP" altLang="en-US" b="1" dirty="0"/>
              <a:t>感想</a:t>
            </a:r>
            <a:r>
              <a:rPr lang="en-US" altLang="ja-JP" b="1" dirty="0"/>
              <a:t>)</a:t>
            </a:r>
            <a:endParaRPr kumimoji="1" lang="ja-JP" altLang="en-US" b="1" dirty="0"/>
          </a:p>
        </p:txBody>
      </p:sp>
      <p:pic>
        <p:nvPicPr>
          <p:cNvPr id="5" name="コンテンツ プレースホルダー 4">
            <a:extLst>
              <a:ext uri="{FF2B5EF4-FFF2-40B4-BE49-F238E27FC236}">
                <a16:creationId xmlns:a16="http://schemas.microsoft.com/office/drawing/2014/main" id="{98DD4F1B-9F61-088B-6741-CC9E8B643CB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35042" t="1345" r="31994" b="75759"/>
          <a:stretch/>
        </p:blipFill>
        <p:spPr>
          <a:xfrm>
            <a:off x="232972" y="4731508"/>
            <a:ext cx="2204237" cy="2041352"/>
          </a:xfrm>
          <a:ln w="25400">
            <a:solidFill>
              <a:schemeClr val="tx1"/>
            </a:solidFill>
          </a:ln>
        </p:spPr>
      </p:pic>
      <p:pic>
        <p:nvPicPr>
          <p:cNvPr id="7" name="図 6">
            <a:extLst>
              <a:ext uri="{FF2B5EF4-FFF2-40B4-BE49-F238E27FC236}">
                <a16:creationId xmlns:a16="http://schemas.microsoft.com/office/drawing/2014/main" id="{AC58FFF6-0EAC-B8BA-1822-DDA843F7A215}"/>
              </a:ext>
            </a:extLst>
          </p:cNvPr>
          <p:cNvPicPr>
            <a:picLocks noChangeAspect="1"/>
          </p:cNvPicPr>
          <p:nvPr/>
        </p:nvPicPr>
        <p:blipFill rotWithShape="1">
          <a:blip r:embed="rId3">
            <a:extLst>
              <a:ext uri="{28A0092B-C50C-407E-A947-70E740481C1C}">
                <a14:useLocalDpi xmlns:a14="http://schemas.microsoft.com/office/drawing/2010/main" val="0"/>
              </a:ext>
            </a:extLst>
          </a:blip>
          <a:srcRect l="37294" t="1854" r="39228" b="76102"/>
          <a:stretch/>
        </p:blipFill>
        <p:spPr>
          <a:xfrm>
            <a:off x="2642352" y="4451522"/>
            <a:ext cx="2174114" cy="2041353"/>
          </a:xfrm>
          <a:prstGeom prst="rect">
            <a:avLst/>
          </a:prstGeom>
          <a:ln w="25400">
            <a:solidFill>
              <a:schemeClr val="tx1"/>
            </a:solidFill>
          </a:ln>
        </p:spPr>
      </p:pic>
      <p:pic>
        <p:nvPicPr>
          <p:cNvPr id="9" name="図 8">
            <a:extLst>
              <a:ext uri="{FF2B5EF4-FFF2-40B4-BE49-F238E27FC236}">
                <a16:creationId xmlns:a16="http://schemas.microsoft.com/office/drawing/2014/main" id="{880B163E-2FC6-A0C9-29A9-3156C54AA8AF}"/>
              </a:ext>
            </a:extLst>
          </p:cNvPr>
          <p:cNvPicPr>
            <a:picLocks noChangeAspect="1"/>
          </p:cNvPicPr>
          <p:nvPr/>
        </p:nvPicPr>
        <p:blipFill rotWithShape="1">
          <a:blip r:embed="rId4">
            <a:extLst>
              <a:ext uri="{28A0092B-C50C-407E-A947-70E740481C1C}">
                <a14:useLocalDpi xmlns:a14="http://schemas.microsoft.com/office/drawing/2010/main" val="0"/>
              </a:ext>
            </a:extLst>
          </a:blip>
          <a:srcRect l="42558" t="1927" r="38606" b="77769"/>
          <a:stretch/>
        </p:blipFill>
        <p:spPr>
          <a:xfrm>
            <a:off x="5021610" y="4731508"/>
            <a:ext cx="2163854" cy="2041352"/>
          </a:xfrm>
          <a:prstGeom prst="rect">
            <a:avLst/>
          </a:prstGeom>
          <a:ln w="25400">
            <a:solidFill>
              <a:schemeClr val="tx1"/>
            </a:solidFill>
          </a:ln>
        </p:spPr>
      </p:pic>
      <p:sp>
        <p:nvSpPr>
          <p:cNvPr id="13" name="テキスト ボックス 12">
            <a:extLst>
              <a:ext uri="{FF2B5EF4-FFF2-40B4-BE49-F238E27FC236}">
                <a16:creationId xmlns:a16="http://schemas.microsoft.com/office/drawing/2014/main" id="{64E38A30-BF19-2DCA-E2BA-550A845306E1}"/>
              </a:ext>
            </a:extLst>
          </p:cNvPr>
          <p:cNvSpPr txBox="1"/>
          <p:nvPr/>
        </p:nvSpPr>
        <p:spPr>
          <a:xfrm>
            <a:off x="838199" y="1816274"/>
            <a:ext cx="10515599" cy="2477601"/>
          </a:xfrm>
          <a:prstGeom prst="rect">
            <a:avLst/>
          </a:prstGeom>
          <a:noFill/>
        </p:spPr>
        <p:txBody>
          <a:bodyPr wrap="square" rtlCol="0">
            <a:spAutoFit/>
          </a:bodyPr>
          <a:lstStyle/>
          <a:p>
            <a:pPr>
              <a:spcAft>
                <a:spcPts val="1800"/>
              </a:spcAft>
            </a:pPr>
            <a:r>
              <a:rPr kumimoji="1" lang="ja-JP" altLang="en-US" sz="2800" dirty="0"/>
              <a:t>・数十分で読める程度のシナリオでも伏線回収や整合性をとることは難しく、シナリオライターのすごさを実感した</a:t>
            </a:r>
            <a:endParaRPr kumimoji="1" lang="en-US" altLang="ja-JP" sz="2800" dirty="0"/>
          </a:p>
          <a:p>
            <a:pPr>
              <a:spcAft>
                <a:spcPts val="1800"/>
              </a:spcAft>
            </a:pPr>
            <a:r>
              <a:rPr kumimoji="1" lang="ja-JP" altLang="en-US" sz="2800" dirty="0"/>
              <a:t>・一次創作のイラストは初挑戦だったのもあり、コーディングと同じほどの時間がかかってしまったが、自分の描いたキャラクターが自分の書いたプログラムで動くのを見るのは楽しかった</a:t>
            </a:r>
          </a:p>
        </p:txBody>
      </p:sp>
      <p:pic>
        <p:nvPicPr>
          <p:cNvPr id="4" name="図 3">
            <a:extLst>
              <a:ext uri="{FF2B5EF4-FFF2-40B4-BE49-F238E27FC236}">
                <a16:creationId xmlns:a16="http://schemas.microsoft.com/office/drawing/2014/main" id="{BAF7B79F-E3EF-CDB5-B690-784229EBC5A1}"/>
              </a:ext>
            </a:extLst>
          </p:cNvPr>
          <p:cNvPicPr>
            <a:picLocks noChangeAspect="1"/>
          </p:cNvPicPr>
          <p:nvPr/>
        </p:nvPicPr>
        <p:blipFill rotWithShape="1">
          <a:blip r:embed="rId5">
            <a:extLst>
              <a:ext uri="{28A0092B-C50C-407E-A947-70E740481C1C}">
                <a14:useLocalDpi xmlns:a14="http://schemas.microsoft.com/office/drawing/2010/main" val="0"/>
              </a:ext>
            </a:extLst>
          </a:blip>
          <a:srcRect l="38538" t="7018" r="41046" b="70350"/>
          <a:stretch/>
        </p:blipFill>
        <p:spPr>
          <a:xfrm>
            <a:off x="9854379" y="4731508"/>
            <a:ext cx="2104649" cy="2041353"/>
          </a:xfrm>
          <a:prstGeom prst="rect">
            <a:avLst/>
          </a:prstGeom>
          <a:ln w="25400">
            <a:solidFill>
              <a:schemeClr val="tx1"/>
            </a:solidFill>
          </a:ln>
        </p:spPr>
      </p:pic>
      <p:pic>
        <p:nvPicPr>
          <p:cNvPr id="8" name="図 7">
            <a:extLst>
              <a:ext uri="{FF2B5EF4-FFF2-40B4-BE49-F238E27FC236}">
                <a16:creationId xmlns:a16="http://schemas.microsoft.com/office/drawing/2014/main" id="{9BC5A827-BE46-416D-DBC6-361A9CECFB1C}"/>
              </a:ext>
            </a:extLst>
          </p:cNvPr>
          <p:cNvPicPr>
            <a:picLocks noChangeAspect="1"/>
          </p:cNvPicPr>
          <p:nvPr/>
        </p:nvPicPr>
        <p:blipFill rotWithShape="1">
          <a:blip r:embed="rId6">
            <a:extLst>
              <a:ext uri="{28A0092B-C50C-407E-A947-70E740481C1C}">
                <a14:useLocalDpi xmlns:a14="http://schemas.microsoft.com/office/drawing/2010/main" val="0"/>
              </a:ext>
            </a:extLst>
          </a:blip>
          <a:srcRect l="41084" t="1464" r="40705" b="78348"/>
          <a:stretch/>
        </p:blipFill>
        <p:spPr>
          <a:xfrm>
            <a:off x="7481612" y="4451523"/>
            <a:ext cx="2104648" cy="2041352"/>
          </a:xfrm>
          <a:prstGeom prst="rect">
            <a:avLst/>
          </a:prstGeom>
          <a:ln w="25400">
            <a:solidFill>
              <a:schemeClr val="tx1"/>
            </a:solidFill>
          </a:ln>
        </p:spPr>
      </p:pic>
    </p:spTree>
    <p:extLst>
      <p:ext uri="{BB962C8B-B14F-4D97-AF65-F5344CB8AC3E}">
        <p14:creationId xmlns:p14="http://schemas.microsoft.com/office/powerpoint/2010/main" val="24019957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41121F8-5FD6-29B6-B3F8-A05CC3BF078E}"/>
              </a:ext>
            </a:extLst>
          </p:cNvPr>
          <p:cNvSpPr>
            <a:spLocks noGrp="1"/>
          </p:cNvSpPr>
          <p:nvPr>
            <p:ph type="title"/>
          </p:nvPr>
        </p:nvSpPr>
        <p:spPr/>
        <p:txBody>
          <a:bodyPr/>
          <a:lstStyle/>
          <a:p>
            <a:r>
              <a:rPr kumimoji="1" lang="ja-JP" altLang="en-US" b="1" dirty="0"/>
              <a:t>バトルパート</a:t>
            </a:r>
            <a:r>
              <a:rPr kumimoji="1" lang="en-US" altLang="ja-JP" b="1" dirty="0"/>
              <a:t>(</a:t>
            </a:r>
            <a:r>
              <a:rPr kumimoji="1" lang="ja-JP" altLang="en-US" b="1" dirty="0"/>
              <a:t>画面イメージ</a:t>
            </a:r>
            <a:r>
              <a:rPr kumimoji="1" lang="en-US" altLang="ja-JP" b="1" dirty="0"/>
              <a:t>)</a:t>
            </a:r>
            <a:endParaRPr kumimoji="1" lang="ja-JP" altLang="en-US" b="1" dirty="0"/>
          </a:p>
        </p:txBody>
      </p:sp>
      <p:pic>
        <p:nvPicPr>
          <p:cNvPr id="4" name="図 3">
            <a:extLst>
              <a:ext uri="{FF2B5EF4-FFF2-40B4-BE49-F238E27FC236}">
                <a16:creationId xmlns:a16="http://schemas.microsoft.com/office/drawing/2014/main" id="{905BFCDF-D9A1-B94B-3749-163DACCB9F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3362" y="1348657"/>
            <a:ext cx="9145276" cy="5144218"/>
          </a:xfrm>
          <a:prstGeom prst="rect">
            <a:avLst/>
          </a:prstGeom>
        </p:spPr>
      </p:pic>
    </p:spTree>
    <p:extLst>
      <p:ext uri="{BB962C8B-B14F-4D97-AF65-F5344CB8AC3E}">
        <p14:creationId xmlns:p14="http://schemas.microsoft.com/office/powerpoint/2010/main" val="653793268"/>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1264</TotalTime>
  <Words>1173</Words>
  <Application>Microsoft Office PowerPoint</Application>
  <PresentationFormat>ワイド画面</PresentationFormat>
  <Paragraphs>71</Paragraphs>
  <Slides>17</Slides>
  <Notes>1</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17</vt:i4>
      </vt:variant>
    </vt:vector>
  </HeadingPairs>
  <TitlesOfParts>
    <vt:vector size="24" baseType="lpstr">
      <vt:lpstr>BIZ UDゴシック</vt:lpstr>
      <vt:lpstr>HGPｺﾞｼｯｸE</vt:lpstr>
      <vt:lpstr>Yu Gothic UI Semibold</vt:lpstr>
      <vt:lpstr>游ゴシック</vt:lpstr>
      <vt:lpstr>游ゴシック Light</vt:lpstr>
      <vt:lpstr>Arial</vt:lpstr>
      <vt:lpstr>Office テーマ</vt:lpstr>
      <vt:lpstr>PowerPoint プレゼンテーション</vt:lpstr>
      <vt:lpstr>聖妖大戦 ~interlude~</vt:lpstr>
      <vt:lpstr>ゲーム内容</vt:lpstr>
      <vt:lpstr>動機</vt:lpstr>
      <vt:lpstr>全体スケジュール(β版が完成した時点でまとめたもの)</vt:lpstr>
      <vt:lpstr>シナリオパート(画面イメージ)</vt:lpstr>
      <vt:lpstr>シナリオパート(制作について)</vt:lpstr>
      <vt:lpstr>シナリオパート(感想)</vt:lpstr>
      <vt:lpstr>バトルパート(画面イメージ)</vt:lpstr>
      <vt:lpstr>バトルパート(制作について)</vt:lpstr>
      <vt:lpstr>バトルパート(感想)</vt:lpstr>
      <vt:lpstr>ミニゲーム(画面イメージ)</vt:lpstr>
      <vt:lpstr>ミニゲーム(制作について)</vt:lpstr>
      <vt:lpstr>ミニゲーム(感想)</vt:lpstr>
      <vt:lpstr>アピールポイント</vt:lpstr>
      <vt:lpstr>今後の改善点</vt:lpstr>
      <vt:lpstr>よろしくおねがいします！</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陽音 三木</dc:creator>
  <cp:lastModifiedBy>陽音 三木</cp:lastModifiedBy>
  <cp:revision>17</cp:revision>
  <dcterms:created xsi:type="dcterms:W3CDTF">2024-08-22T13:45:50Z</dcterms:created>
  <dcterms:modified xsi:type="dcterms:W3CDTF">2024-09-27T00:39:07Z</dcterms:modified>
</cp:coreProperties>
</file>

<file path=docProps/thumbnail.jpeg>
</file>